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48"/>
  </p:notesMasterIdLst>
  <p:handoutMasterIdLst>
    <p:handoutMasterId r:id="rId49"/>
  </p:handoutMasterIdLst>
  <p:sldIdLst>
    <p:sldId id="412" r:id="rId2"/>
    <p:sldId id="445" r:id="rId3"/>
    <p:sldId id="446" r:id="rId4"/>
    <p:sldId id="449" r:id="rId5"/>
    <p:sldId id="447" r:id="rId6"/>
    <p:sldId id="454" r:id="rId7"/>
    <p:sldId id="455" r:id="rId8"/>
    <p:sldId id="474" r:id="rId9"/>
    <p:sldId id="457" r:id="rId10"/>
    <p:sldId id="453" r:id="rId11"/>
    <p:sldId id="470" r:id="rId12"/>
    <p:sldId id="471" r:id="rId13"/>
    <p:sldId id="456" r:id="rId14"/>
    <p:sldId id="458" r:id="rId15"/>
    <p:sldId id="459" r:id="rId16"/>
    <p:sldId id="473" r:id="rId17"/>
    <p:sldId id="462" r:id="rId18"/>
    <p:sldId id="463" r:id="rId19"/>
    <p:sldId id="464" r:id="rId20"/>
    <p:sldId id="460" r:id="rId21"/>
    <p:sldId id="413" r:id="rId22"/>
    <p:sldId id="414" r:id="rId23"/>
    <p:sldId id="415" r:id="rId24"/>
    <p:sldId id="475" r:id="rId25"/>
    <p:sldId id="418" r:id="rId26"/>
    <p:sldId id="419" r:id="rId27"/>
    <p:sldId id="461" r:id="rId28"/>
    <p:sldId id="465" r:id="rId29"/>
    <p:sldId id="467" r:id="rId30"/>
    <p:sldId id="468" r:id="rId31"/>
    <p:sldId id="423" r:id="rId32"/>
    <p:sldId id="424" r:id="rId33"/>
    <p:sldId id="425" r:id="rId34"/>
    <p:sldId id="427" r:id="rId35"/>
    <p:sldId id="434" r:id="rId36"/>
    <p:sldId id="435" r:id="rId37"/>
    <p:sldId id="436" r:id="rId38"/>
    <p:sldId id="437" r:id="rId39"/>
    <p:sldId id="466" r:id="rId40"/>
    <p:sldId id="438" r:id="rId41"/>
    <p:sldId id="439" r:id="rId42"/>
    <p:sldId id="476" r:id="rId43"/>
    <p:sldId id="442" r:id="rId44"/>
    <p:sldId id="472" r:id="rId45"/>
    <p:sldId id="469" r:id="rId46"/>
    <p:sldId id="443" r:id="rId47"/>
  </p:sldIdLst>
  <p:sldSz cx="9144000" cy="6858000" type="screen4x3"/>
  <p:notesSz cx="6662738" cy="98329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11" charset="0"/>
        <a:ea typeface="ＭＳ Ｐゴシック" pitchFamily="-111" charset="-128"/>
        <a:cs typeface="ＭＳ Ｐゴシック" pitchFamily="-111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rs Schwichtenberg" initials="L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32" autoAdjust="0"/>
  </p:normalViewPr>
  <p:slideViewPr>
    <p:cSldViewPr>
      <p:cViewPr varScale="1">
        <p:scale>
          <a:sx n="76" d="100"/>
          <a:sy n="76" d="100"/>
        </p:scale>
        <p:origin x="-7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pPr>
              <a:defRPr/>
            </a:pPr>
            <a:fld id="{45261E4D-7FE6-B84A-B126-167735F9A2A8}" type="datetime1">
              <a:rPr lang="en-GB"/>
              <a:pPr>
                <a:defRPr/>
              </a:pPr>
              <a:t>23/12/2016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pPr>
              <a:defRPr/>
            </a:pPr>
            <a:fld id="{6B041B9D-B284-F749-80FA-6971CBFF3F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007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2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pPr>
              <a:defRPr/>
            </a:pPr>
            <a:fld id="{B799B5B7-BDAD-7C4B-99AE-2F9EDC863D78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4900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70425"/>
            <a:ext cx="5329238" cy="44243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2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1" charset="0"/>
              </a:defRPr>
            </a:lvl1pPr>
          </a:lstStyle>
          <a:p>
            <a:pPr>
              <a:defRPr/>
            </a:pPr>
            <a:fld id="{0D0C8E83-7282-314C-B91A-587EDBE2C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2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7" charset="-128"/>
        <a:cs typeface="ＭＳ Ｐゴシック" pitchFamily="3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4C7F3E-8FA1-634B-970C-146E27BC576B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89C4D5-46B6-2448-9972-435B95A789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842E2-4CB0-9E4A-85F2-B1F7225D8389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383A-0CF6-0345-BC58-150EE89CE2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8FED-CAEC-474A-8411-DDFEF4B6DCC4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58C5A-8556-7A47-A226-7FEC24646D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72DD-8FB5-2F4B-9B90-ECA54C7B4EE4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DF84B-759B-A64C-B204-F2CB1F2645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89AF-6144-3D45-9978-24254FDD6641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EBAB5-35D5-0D4F-B43E-E7AC391D7E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4634D-AB2B-3E4C-9320-0515EEAA65BE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0BA8-407B-4943-89BB-95D3E0F88C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F0B9-5034-0B41-B203-4F03ECC25201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ECEB-5F58-F749-8529-B7B23B953D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3968-6717-9948-805C-98816D1F45FB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31774-107F-054D-942B-BA379F2B01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0699-43F8-F446-8DB8-3C9018223DC2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62D8-7190-4F48-8538-3521CA5534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AFFB7-2ED5-E545-81E5-CABB58271299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1B7F-B249-B545-9C02-7B1B610927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7FC4DD"/>
              </a:gs>
              <a:gs pos="28000">
                <a:srgbClr val="50B8DA"/>
              </a:gs>
              <a:gs pos="100000">
                <a:srgbClr val="1389A6"/>
              </a:gs>
            </a:gsLst>
            <a:lin ang="54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E212-F22D-EF4A-ABAB-59729C1927B2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B1250-9C52-4F40-996E-E91DCE091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F3169D67-E5E6-E44C-AF55-87C5BAF81FE9}" type="datetime1">
              <a:rPr lang="en-US"/>
              <a:pPr>
                <a:defRPr/>
              </a:pPr>
              <a:t>12/23/2016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D201F23-3796-E643-80E3-F4A7F6342B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6" r:id="rId2"/>
    <p:sldLayoutId id="2147483881" r:id="rId3"/>
    <p:sldLayoutId id="2147483882" r:id="rId4"/>
    <p:sldLayoutId id="2147483883" r:id="rId5"/>
    <p:sldLayoutId id="2147483884" r:id="rId6"/>
    <p:sldLayoutId id="2147483877" r:id="rId7"/>
    <p:sldLayoutId id="2147483885" r:id="rId8"/>
    <p:sldLayoutId id="2147483886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37" charset="-128"/>
          <a:cs typeface="ＭＳ Ｐゴシック" pitchFamily="3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7" charset="-52"/>
          <a:ea typeface="ＭＳ Ｐゴシック" pitchFamily="37" charset="-128"/>
          <a:cs typeface="ＭＳ Ｐゴシック" pitchFamily="3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7" charset="-52"/>
          <a:ea typeface="ＭＳ Ｐゴシック" pitchFamily="37" charset="-128"/>
          <a:cs typeface="ＭＳ Ｐゴシック" pitchFamily="3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7" charset="-52"/>
          <a:ea typeface="ＭＳ Ｐゴシック" pitchFamily="37" charset="-128"/>
          <a:cs typeface="ＭＳ Ｐゴシック" pitchFamily="3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7" charset="-52"/>
          <a:ea typeface="ＭＳ Ｐゴシック" pitchFamily="37" charset="-128"/>
          <a:cs typeface="ＭＳ Ｐゴシック" pitchFamily="3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7" charset="-52"/>
          <a:ea typeface="ＭＳ Ｐゴシック" pitchFamily="37" charset="-128"/>
          <a:cs typeface="ＭＳ Ｐゴシック" pitchFamily="3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7" charset="-52"/>
          <a:ea typeface="ＭＳ Ｐゴシック" pitchFamily="37" charset="-128"/>
          <a:cs typeface="ＭＳ Ｐゴシック" pitchFamily="3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7" charset="-52"/>
          <a:ea typeface="ＭＳ Ｐゴシック" pitchFamily="37" charset="-128"/>
          <a:cs typeface="ＭＳ Ｐゴシック" pitchFamily="3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7" charset="-52"/>
          <a:ea typeface="ＭＳ Ｐゴシック" pitchFamily="37" charset="-128"/>
          <a:cs typeface="ＭＳ Ｐゴシック" pitchFamily="37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111" charset="2"/>
        <a:buChar char=""/>
        <a:defRPr sz="2700" kern="1200">
          <a:solidFill>
            <a:schemeClr val="tx1"/>
          </a:solidFill>
          <a:latin typeface="+mn-lt"/>
          <a:ea typeface="ＭＳ Ｐゴシック" pitchFamily="37" charset="-128"/>
          <a:cs typeface="ＭＳ Ｐゴシック" pitchFamily="37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111" charset="0"/>
        <a:buChar char="◦"/>
        <a:defRPr sz="2300" kern="1200">
          <a:solidFill>
            <a:schemeClr val="tx1"/>
          </a:solidFill>
          <a:latin typeface="+mn-lt"/>
          <a:ea typeface="ＭＳ Ｐゴシック" pitchFamily="37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111" charset="2"/>
        <a:buChar char=""/>
        <a:defRPr sz="2100" kern="1200">
          <a:solidFill>
            <a:schemeClr val="tx1"/>
          </a:solidFill>
          <a:latin typeface="+mn-lt"/>
          <a:ea typeface="ＭＳ Ｐゴシック" pitchFamily="37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111" charset="2"/>
        <a:buChar char=""/>
        <a:defRPr sz="1900" kern="1200">
          <a:solidFill>
            <a:schemeClr val="tx1"/>
          </a:solidFill>
          <a:latin typeface="+mn-lt"/>
          <a:ea typeface="ＭＳ Ｐゴシック" pitchFamily="37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111" charset="2"/>
        <a:buChar char=""/>
        <a:defRPr kern="1200">
          <a:solidFill>
            <a:schemeClr val="tx1"/>
          </a:solidFill>
          <a:latin typeface="+mn-lt"/>
          <a:ea typeface="ＭＳ Ｐゴシック" pitchFamily="37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tin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Troponin_T" TargetMode="External"/><Relationship Id="rId5" Type="http://schemas.openxmlformats.org/officeDocument/2006/relationships/hyperlink" Target="http://en.wikipedia.org/wiki/Troponin_I" TargetMode="External"/><Relationship Id="rId4" Type="http://schemas.openxmlformats.org/officeDocument/2006/relationships/hyperlink" Target="http://en.wikipedia.org/wiki/Tropomyosi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6762750" cy="13176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Pitfalls in the interpretation of </a:t>
            </a:r>
            <a:r>
              <a:rPr lang="en-US" sz="4000" dirty="0" err="1" smtClean="0"/>
              <a:t>Troponins</a:t>
            </a:r>
            <a:r>
              <a:rPr lang="en-US" sz="4000" dirty="0" smtClean="0"/>
              <a:t> and BNP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3275856" y="3060700"/>
            <a:ext cx="6762750" cy="20875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sz="1600" dirty="0"/>
          </a:p>
          <a:p>
            <a:pPr algn="ctr" eaLnBrk="1" hangingPunct="1">
              <a:lnSpc>
                <a:spcPct val="80000"/>
              </a:lnSpc>
            </a:pPr>
            <a:r>
              <a:rPr lang="en-US" sz="2400" dirty="0"/>
              <a:t>Dr Joe </a:t>
            </a:r>
            <a:r>
              <a:rPr lang="en-US" sz="2400" dirty="0" smtClean="0"/>
              <a:t>Martins MD, FRCP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dirty="0"/>
              <a:t>Consultant</a:t>
            </a:r>
            <a:r>
              <a:rPr lang="en-US" sz="2000" dirty="0" smtClean="0"/>
              <a:t> Interventional Cardiologist</a:t>
            </a:r>
            <a:endParaRPr lang="en-US" sz="2000" dirty="0"/>
          </a:p>
          <a:p>
            <a:pPr algn="ctr" eaLnBrk="1" hangingPunct="1">
              <a:lnSpc>
                <a:spcPct val="80000"/>
              </a:lnSpc>
            </a:pPr>
            <a:r>
              <a:rPr lang="en-GB" sz="2000" dirty="0"/>
              <a:t>Dudley Group of Hospitals, </a:t>
            </a:r>
          </a:p>
          <a:p>
            <a:pPr algn="ctr" eaLnBrk="1" hangingPunct="1">
              <a:lnSpc>
                <a:spcPct val="80000"/>
              </a:lnSpc>
            </a:pPr>
            <a:r>
              <a:rPr lang="en-GB" sz="2000" dirty="0"/>
              <a:t>NHS Foundation Trust</a:t>
            </a:r>
            <a:endParaRPr lang="en-US" sz="2000" dirty="0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191000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“In people presenting with new suspected acute heart failure, use a single measurement of serum </a:t>
            </a:r>
            <a:r>
              <a:rPr lang="en-US" sz="2400" dirty="0" err="1" smtClean="0"/>
              <a:t>natriuretic</a:t>
            </a:r>
            <a:r>
              <a:rPr lang="en-US" sz="2400" dirty="0" smtClean="0"/>
              <a:t> peptides (B-type </a:t>
            </a:r>
            <a:r>
              <a:rPr lang="en-US" sz="2400" dirty="0" err="1" smtClean="0"/>
              <a:t>natriuretic</a:t>
            </a:r>
            <a:r>
              <a:rPr lang="en-US" sz="2400" dirty="0" smtClean="0"/>
              <a:t> peptide [BNP] or N-terminal pro-B-type </a:t>
            </a:r>
            <a:r>
              <a:rPr lang="en-US" sz="2400" dirty="0" err="1" smtClean="0"/>
              <a:t>natriuretic</a:t>
            </a:r>
            <a:r>
              <a:rPr lang="en-US" sz="2400" dirty="0" smtClean="0"/>
              <a:t> peptide [NT-</a:t>
            </a:r>
            <a:r>
              <a:rPr lang="en-US" sz="2400" dirty="0" err="1" smtClean="0"/>
              <a:t>proBNP</a:t>
            </a:r>
            <a:r>
              <a:rPr lang="en-US" sz="2400" dirty="0" smtClean="0"/>
              <a:t>]) and the following thresholds to rule out the diagnosis of heart failure:</a:t>
            </a:r>
          </a:p>
          <a:p>
            <a:endParaRPr lang="en-US" sz="1200" dirty="0" smtClean="0"/>
          </a:p>
          <a:p>
            <a:r>
              <a:rPr lang="en-US" sz="2400" dirty="0" smtClean="0"/>
              <a:t>BNP less than 100 </a:t>
            </a:r>
            <a:r>
              <a:rPr lang="en-US" sz="2400" dirty="0" err="1" smtClean="0"/>
              <a:t>ng/litre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NT-</a:t>
            </a:r>
            <a:r>
              <a:rPr lang="en-US" sz="2400" dirty="0" err="1" smtClean="0"/>
              <a:t>proBNP</a:t>
            </a:r>
            <a:r>
              <a:rPr lang="en-US" sz="2400" dirty="0" smtClean="0"/>
              <a:t> less than 300 ng/</a:t>
            </a:r>
            <a:r>
              <a:rPr lang="en-US" sz="2400" dirty="0" err="1" smtClean="0"/>
              <a:t>litre</a:t>
            </a:r>
            <a:r>
              <a:rPr lang="en-US" sz="2400" dirty="0" smtClean="0"/>
              <a:t>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NICE say?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00400" y="5791200"/>
            <a:ext cx="6553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9639D"/>
                </a:solidFill>
              </a:rPr>
              <a:t>Acute heart failure: diagnosis and management 2014</a:t>
            </a:r>
          </a:p>
          <a:p>
            <a:r>
              <a:rPr lang="en-US" sz="1600" dirty="0" smtClean="0">
                <a:solidFill>
                  <a:srgbClr val="39639D"/>
                </a:solidFill>
              </a:rPr>
              <a:t>nice.org.uk/guidance/cg187</a:t>
            </a:r>
            <a:endParaRPr lang="en-US" sz="1600" dirty="0">
              <a:solidFill>
                <a:srgbClr val="3963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u="sng" dirty="0"/>
              <a:t>Quality </a:t>
            </a:r>
            <a:r>
              <a:rPr lang="en-GB" sz="2400" b="1" u="sng" dirty="0" smtClean="0"/>
              <a:t>statement 1</a:t>
            </a:r>
            <a:endParaRPr lang="en-GB" sz="2400" b="1" u="sng" dirty="0"/>
          </a:p>
          <a:p>
            <a:pPr marL="109537" indent="0">
              <a:buNone/>
            </a:pPr>
            <a:r>
              <a:rPr lang="en-GB" sz="2400" dirty="0" smtClean="0"/>
              <a:t>Adults </a:t>
            </a:r>
            <a:r>
              <a:rPr lang="en-GB" sz="2400" dirty="0"/>
              <a:t>presenting to hospital with new </a:t>
            </a:r>
            <a:r>
              <a:rPr lang="en-GB" sz="2400" dirty="0" smtClean="0"/>
              <a:t>suspected </a:t>
            </a:r>
            <a:r>
              <a:rPr lang="en-GB" sz="2400" dirty="0"/>
              <a:t>acute heart failure have a single measurement of natriuretic </a:t>
            </a:r>
            <a:r>
              <a:rPr lang="en-GB" sz="2400" dirty="0" smtClean="0"/>
              <a:t>peptide</a:t>
            </a:r>
          </a:p>
          <a:p>
            <a:pPr marL="109537" indent="0">
              <a:buNone/>
            </a:pPr>
            <a:endParaRPr lang="en-GB" sz="2400" dirty="0"/>
          </a:p>
          <a:p>
            <a:r>
              <a:rPr lang="en-GB" sz="2400" b="1" u="sng" dirty="0"/>
              <a:t>Quality </a:t>
            </a:r>
            <a:r>
              <a:rPr lang="en-GB" sz="2400" b="1" u="sng" dirty="0" smtClean="0"/>
              <a:t>statement 2</a:t>
            </a:r>
            <a:endParaRPr lang="en-GB" sz="2400" b="1" u="sng" dirty="0"/>
          </a:p>
          <a:p>
            <a:pPr marL="109537" indent="0">
              <a:buNone/>
            </a:pPr>
            <a:r>
              <a:rPr lang="en-GB" sz="2400" dirty="0"/>
              <a:t>Adults admitted to hospital with new suspected acute heart failure and raised natriuretic peptide levels have a transthoracic </a:t>
            </a:r>
            <a:r>
              <a:rPr lang="en-GB" sz="2400" dirty="0" err="1"/>
              <a:t>doppler</a:t>
            </a:r>
            <a:r>
              <a:rPr lang="en-GB" sz="2400" dirty="0"/>
              <a:t> 2D echocardiogram within 48 hours of </a:t>
            </a:r>
            <a:r>
              <a:rPr lang="en-GB" sz="2400" dirty="0" smtClean="0"/>
              <a:t>admission</a:t>
            </a:r>
          </a:p>
          <a:p>
            <a:pPr marL="109537" indent="0">
              <a:buNone/>
            </a:pPr>
            <a:r>
              <a:rPr lang="en-GB" sz="2400" i="1" dirty="0" smtClean="0"/>
              <a:t>(no mention of levels of ‘raised’)</a:t>
            </a:r>
            <a:endParaRPr lang="en-GB" sz="2400" i="1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BNP in acute HF is now a NICE Quality Standard!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8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u="sng" dirty="0" smtClean="0"/>
              <a:t>BNP</a:t>
            </a:r>
          </a:p>
          <a:p>
            <a:pPr lvl="1"/>
            <a:r>
              <a:rPr lang="en-GB" sz="2000" dirty="0" smtClean="0"/>
              <a:t>&lt;100ng/L – ‘normal’</a:t>
            </a:r>
          </a:p>
          <a:p>
            <a:pPr lvl="1"/>
            <a:r>
              <a:rPr lang="en-GB" sz="2000" dirty="0" smtClean="0"/>
              <a:t>&gt;100-500ng/L – ‘mid-range’ - consider HF</a:t>
            </a:r>
          </a:p>
          <a:p>
            <a:pPr lvl="1"/>
            <a:r>
              <a:rPr lang="en-GB" sz="2000" dirty="0" smtClean="0"/>
              <a:t>&gt;500ng/L – ‘raised’ –treat as HF, echo ≤ 48hrs</a:t>
            </a:r>
          </a:p>
          <a:p>
            <a:pPr lvl="1"/>
            <a:endParaRPr lang="en-GB" sz="2000" dirty="0"/>
          </a:p>
          <a:p>
            <a:r>
              <a:rPr lang="en-GB" sz="2400" b="1" u="sng" dirty="0" smtClean="0"/>
              <a:t>NT-</a:t>
            </a:r>
            <a:r>
              <a:rPr lang="en-GB" sz="2400" b="1" u="sng" dirty="0" err="1" smtClean="0"/>
              <a:t>proBNP</a:t>
            </a:r>
            <a:endParaRPr lang="en-GB" sz="2400" b="1" u="sng" dirty="0" smtClean="0"/>
          </a:p>
          <a:p>
            <a:pPr lvl="1"/>
            <a:r>
              <a:rPr lang="en-GB" sz="2000" dirty="0" smtClean="0"/>
              <a:t>&lt;300ng/L - </a:t>
            </a:r>
            <a:r>
              <a:rPr lang="en-GB" sz="2000" dirty="0"/>
              <a:t>‘normal’</a:t>
            </a:r>
          </a:p>
          <a:p>
            <a:pPr lvl="1"/>
            <a:r>
              <a:rPr lang="en-GB" sz="2000" dirty="0" smtClean="0"/>
              <a:t> 300-1800ng/L  -’mid-range’ – consider HF</a:t>
            </a:r>
          </a:p>
          <a:p>
            <a:pPr lvl="1"/>
            <a:r>
              <a:rPr lang="en-GB" sz="2000" dirty="0" smtClean="0"/>
              <a:t>&gt;1800ng/L – ‘raised’ – treat as HF, echo </a:t>
            </a:r>
            <a:r>
              <a:rPr lang="en-GB" sz="2000" dirty="0"/>
              <a:t>≤ 48hrs</a:t>
            </a:r>
            <a:endParaRPr lang="en-GB" sz="2000" dirty="0" smtClean="0"/>
          </a:p>
          <a:p>
            <a:pPr marL="392113" lvl="1" indent="0">
              <a:buNone/>
            </a:pPr>
            <a:endParaRPr lang="en-GB" sz="2000" b="1" u="sng" dirty="0" smtClean="0"/>
          </a:p>
          <a:p>
            <a:endParaRPr lang="en-GB" sz="2400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is ‘raised’?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it’s not that straight-forward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838200"/>
            <a:ext cx="4876800" cy="663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223" y="1484784"/>
            <a:ext cx="8229600" cy="3252192"/>
          </a:xfrm>
        </p:spPr>
        <p:txBody>
          <a:bodyPr/>
          <a:lstStyle/>
          <a:p>
            <a:r>
              <a:rPr lang="en-US" sz="2400" dirty="0" smtClean="0"/>
              <a:t>Obesity – BMI &gt;30: </a:t>
            </a:r>
          </a:p>
          <a:p>
            <a:pPr lvl="1"/>
            <a:r>
              <a:rPr lang="en-GB" sz="2000" dirty="0"/>
              <a:t>To achieve 90% sensitivity, the BNP cut-point in the lean patients is BNP ≥170 </a:t>
            </a:r>
            <a:r>
              <a:rPr lang="en-GB" sz="2000" dirty="0" err="1"/>
              <a:t>pg</a:t>
            </a:r>
            <a:r>
              <a:rPr lang="en-GB" sz="2000" dirty="0"/>
              <a:t>/mL, whereas in the severely/morbidly obese patients, the equivalent cut-point is only 54 </a:t>
            </a:r>
            <a:r>
              <a:rPr lang="en-GB" sz="2000" dirty="0" err="1"/>
              <a:t>pg</a:t>
            </a:r>
            <a:r>
              <a:rPr lang="en-GB" sz="2000" dirty="0"/>
              <a:t>/mL </a:t>
            </a:r>
            <a:r>
              <a:rPr lang="en-US" sz="2000" baseline="30000" dirty="0" smtClean="0"/>
              <a:t>1</a:t>
            </a:r>
          </a:p>
          <a:p>
            <a:endParaRPr lang="en-US" sz="2400" dirty="0" smtClean="0"/>
          </a:p>
          <a:p>
            <a:r>
              <a:rPr lang="en-US" sz="2400" dirty="0" smtClean="0"/>
              <a:t>Flash pulmonary </a:t>
            </a:r>
            <a:r>
              <a:rPr lang="en-US" sz="2400" dirty="0" err="1" smtClean="0"/>
              <a:t>oedema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Treatment with ACEI/ARBs/diuretics/spironolactone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BNP levels are lower in: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3968" y="5902533"/>
            <a:ext cx="44196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accent4"/>
                </a:solidFill>
              </a:rPr>
              <a:t>1. Lori </a:t>
            </a:r>
            <a:r>
              <a:rPr lang="en-GB" sz="1600" i="1" dirty="0" smtClean="0">
                <a:solidFill>
                  <a:schemeClr val="accent4"/>
                </a:solidFill>
              </a:rPr>
              <a:t>et a</a:t>
            </a:r>
            <a:r>
              <a:rPr lang="en-GB" sz="1600" dirty="0" smtClean="0">
                <a:solidFill>
                  <a:schemeClr val="accent4"/>
                </a:solidFill>
              </a:rPr>
              <a:t>l Am </a:t>
            </a:r>
            <a:r>
              <a:rPr lang="en-GB" sz="1600" dirty="0">
                <a:solidFill>
                  <a:schemeClr val="accent4"/>
                </a:solidFill>
              </a:rPr>
              <a:t>Heart J. 2006;151(5):999-1005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28664"/>
          </a:xfrm>
        </p:spPr>
        <p:txBody>
          <a:bodyPr/>
          <a:lstStyle/>
          <a:p>
            <a:r>
              <a:rPr lang="en-US" sz="2000" dirty="0" smtClean="0"/>
              <a:t>Take a detailed history, assessing symptoms, prior CVS </a:t>
            </a:r>
            <a:r>
              <a:rPr lang="en-US" sz="2000" dirty="0" err="1" smtClean="0"/>
              <a:t>hx</a:t>
            </a:r>
            <a:r>
              <a:rPr lang="en-US" sz="2000" dirty="0" smtClean="0"/>
              <a:t> and potential precipitants</a:t>
            </a:r>
          </a:p>
          <a:p>
            <a:endParaRPr lang="en-US" sz="1200" dirty="0" smtClean="0"/>
          </a:p>
          <a:p>
            <a:r>
              <a:rPr lang="en-US" sz="2000" dirty="0" smtClean="0"/>
              <a:t>Clinical examination and assess for </a:t>
            </a:r>
          </a:p>
          <a:p>
            <a:pPr marL="109537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signs of congestion and/or </a:t>
            </a:r>
            <a:r>
              <a:rPr lang="en-US" sz="2000" dirty="0" err="1" smtClean="0"/>
              <a:t>hypoperfusion</a:t>
            </a:r>
            <a:endParaRPr lang="en-US" sz="2000" dirty="0" smtClean="0"/>
          </a:p>
          <a:p>
            <a:endParaRPr lang="en-US" sz="1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 should you do in patients with acute </a:t>
            </a:r>
            <a:r>
              <a:rPr lang="en-US" dirty="0" err="1" smtClean="0"/>
              <a:t>dyspnoea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6" name="Picture 2" descr="http://i3.mirror.co.uk/incoming/article7136678.ece/ALTERNATES/s615/Doctor-examining-patient-with-stethosc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47709"/>
            <a:ext cx="2726660" cy="18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3573016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ECG </a:t>
            </a:r>
          </a:p>
          <a:p>
            <a:pPr marL="109537" indent="0">
              <a:buNone/>
            </a:pPr>
            <a:r>
              <a:rPr lang="en-US" sz="2000" dirty="0">
                <a:latin typeface="+mn-lt"/>
              </a:rPr>
              <a:t>  (completely normal in &lt;2% of 9315pts with HF in </a:t>
            </a:r>
            <a:r>
              <a:rPr lang="en-US" sz="2000" dirty="0" err="1">
                <a:latin typeface="+mn-lt"/>
              </a:rPr>
              <a:t>EuroHeart</a:t>
            </a:r>
            <a:r>
              <a:rPr lang="en-US" sz="2000" dirty="0">
                <a:latin typeface="+mn-lt"/>
              </a:rPr>
              <a:t>  survey</a:t>
            </a:r>
            <a:r>
              <a:rPr lang="en-US" sz="2000" baseline="30000" dirty="0">
                <a:latin typeface="+mn-lt"/>
              </a:rPr>
              <a:t>1</a:t>
            </a:r>
            <a:r>
              <a:rPr lang="en-US" sz="2000" dirty="0">
                <a:latin typeface="+mn-lt"/>
              </a:rPr>
              <a:t>)</a:t>
            </a:r>
          </a:p>
          <a:p>
            <a:endParaRPr lang="en-US" sz="12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CXR (other causes of dyspnoea, NB 20% can be near-normal)</a:t>
            </a:r>
          </a:p>
          <a:p>
            <a:endParaRPr lang="en-US" sz="12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Blood tests – including BNP when unclear </a:t>
            </a:r>
            <a:r>
              <a:rPr lang="en-US" sz="2000" dirty="0" smtClean="0">
                <a:latin typeface="+mn-lt"/>
              </a:rPr>
              <a:t>diagnosis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  <a:p>
            <a:r>
              <a:rPr lang="en-US" sz="1600" dirty="0" smtClean="0">
                <a:solidFill>
                  <a:srgbClr val="39639D"/>
                </a:solidFill>
              </a:rPr>
              <a:t>		1.Khan </a:t>
            </a:r>
            <a:r>
              <a:rPr lang="en-US" sz="1600" dirty="0">
                <a:solidFill>
                  <a:srgbClr val="39639D"/>
                </a:solidFill>
              </a:rPr>
              <a:t>et al. European Journal of Heart Failure 9 (2007) 491 – 501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N=146</a:t>
            </a:r>
          </a:p>
          <a:p>
            <a:endParaRPr lang="en-GB" dirty="0"/>
          </a:p>
          <a:p>
            <a:r>
              <a:rPr lang="en-GB" dirty="0" smtClean="0"/>
              <a:t>&lt;300ng/L = 24 (16%)</a:t>
            </a:r>
          </a:p>
          <a:p>
            <a:r>
              <a:rPr lang="en-GB" dirty="0" smtClean="0"/>
              <a:t>300-1800ng/L = 39 (27%)</a:t>
            </a:r>
          </a:p>
          <a:p>
            <a:r>
              <a:rPr lang="en-GB" dirty="0" smtClean="0"/>
              <a:t>&gt;1800 ng/L = 76 (52%)</a:t>
            </a:r>
          </a:p>
          <a:p>
            <a:endParaRPr lang="en-GB" dirty="0"/>
          </a:p>
          <a:p>
            <a:r>
              <a:rPr lang="en-GB" dirty="0" smtClean="0"/>
              <a:t>At a cost of £4015!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Our initial experience of NT-</a:t>
            </a:r>
            <a:r>
              <a:rPr lang="en-GB" sz="3600" dirty="0" err="1" smtClean="0"/>
              <a:t>proBNP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202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5429250" cy="44993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need to use BNP here?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700808"/>
            <a:ext cx="5108550" cy="4412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Or here?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Maybe here?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Why and when to use Troponin and BNP?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about </a:t>
            </a:r>
            <a:r>
              <a:rPr lang="en-US" dirty="0" err="1" smtClean="0"/>
              <a:t>troponins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4" descr="chest-pain-angina-pector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133600"/>
            <a:ext cx="2808288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Content Placeholder 3" descr="Troponin_Ribbon_Diagr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6477000" y="0"/>
            <a:ext cx="2971800" cy="1634375"/>
          </a:xfr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	What </a:t>
            </a:r>
            <a:r>
              <a:rPr lang="en-GB" dirty="0"/>
              <a:t>is Troponin</a:t>
            </a:r>
          </a:p>
        </p:txBody>
      </p:sp>
      <p:sp>
        <p:nvSpPr>
          <p:cNvPr id="19460" name="Content Placeholder 7"/>
          <p:cNvSpPr>
            <a:spLocks noGrp="1"/>
          </p:cNvSpPr>
          <p:nvPr>
            <p:ph sz="half" idx="4294967295"/>
          </p:nvPr>
        </p:nvSpPr>
        <p:spPr>
          <a:xfrm>
            <a:off x="152400" y="1600200"/>
            <a:ext cx="8763000" cy="4143375"/>
          </a:xfrm>
        </p:spPr>
        <p:txBody>
          <a:bodyPr/>
          <a:lstStyle/>
          <a:p>
            <a:r>
              <a:rPr lang="en-GB" sz="2400" dirty="0" err="1"/>
              <a:t>Troponin</a:t>
            </a:r>
            <a:r>
              <a:rPr lang="en-GB" sz="2400" dirty="0"/>
              <a:t> is a complex of three regulatory proteins (</a:t>
            </a:r>
            <a:r>
              <a:rPr lang="en-GB" sz="2400" dirty="0" err="1"/>
              <a:t>troponin</a:t>
            </a:r>
            <a:r>
              <a:rPr lang="en-GB" sz="2400" dirty="0"/>
              <a:t> C, </a:t>
            </a:r>
            <a:r>
              <a:rPr lang="en-GB" sz="2400" dirty="0" err="1"/>
              <a:t>troponin</a:t>
            </a:r>
            <a:r>
              <a:rPr lang="en-GB" sz="2400" dirty="0"/>
              <a:t> I, and </a:t>
            </a:r>
            <a:r>
              <a:rPr lang="en-GB" sz="2400" dirty="0" err="1"/>
              <a:t>troponin</a:t>
            </a:r>
            <a:r>
              <a:rPr lang="en-GB" sz="2400" dirty="0"/>
              <a:t> T) that is integral to muscle contraction in cardiac and skeletal muscle (but not smooth muscle</a:t>
            </a:r>
            <a:r>
              <a:rPr lang="en-GB" sz="2400" dirty="0" smtClean="0"/>
              <a:t>)</a:t>
            </a:r>
          </a:p>
          <a:p>
            <a:endParaRPr lang="en-GB" sz="800" dirty="0" smtClean="0"/>
          </a:p>
          <a:p>
            <a:r>
              <a:rPr lang="en-GB" sz="2400" dirty="0" err="1"/>
              <a:t>Troponin</a:t>
            </a:r>
            <a:r>
              <a:rPr lang="en-GB" sz="2400" dirty="0"/>
              <a:t> is a component of thin filaments (along with </a:t>
            </a:r>
            <a:r>
              <a:rPr lang="en-GB" sz="2400" dirty="0">
                <a:hlinkClick r:id="rId3" action="ppaction://hlinkfile" tooltip="Actin"/>
              </a:rPr>
              <a:t>actin</a:t>
            </a:r>
            <a:r>
              <a:rPr lang="en-GB" sz="2400" dirty="0"/>
              <a:t> and </a:t>
            </a:r>
            <a:r>
              <a:rPr lang="en-GB" sz="2400" dirty="0">
                <a:hlinkClick r:id="rId4" action="ppaction://hlinkfile" tooltip="Tropomyosin"/>
              </a:rPr>
              <a:t>tropomyosin</a:t>
            </a:r>
            <a:r>
              <a:rPr lang="en-GB" sz="2400" dirty="0"/>
              <a:t>), and is the protein complex to which calcium binds to trigger the production of muscular </a:t>
            </a:r>
            <a:r>
              <a:rPr lang="en-GB" sz="2400" dirty="0" smtClean="0"/>
              <a:t>force</a:t>
            </a:r>
          </a:p>
          <a:p>
            <a:endParaRPr lang="en-GB" sz="800" dirty="0" smtClean="0"/>
          </a:p>
          <a:p>
            <a:r>
              <a:rPr lang="en-GB" sz="2400" dirty="0"/>
              <a:t>Certain subtypes of </a:t>
            </a:r>
            <a:r>
              <a:rPr lang="en-GB" sz="2400" dirty="0" err="1"/>
              <a:t>troponin</a:t>
            </a:r>
            <a:r>
              <a:rPr lang="en-GB" sz="2400" dirty="0"/>
              <a:t> (cardiac </a:t>
            </a:r>
            <a:r>
              <a:rPr lang="en-GB" sz="2400" dirty="0">
                <a:hlinkClick r:id="rId5" action="ppaction://hlinkfile" tooltip="Troponin I"/>
              </a:rPr>
              <a:t>troponin I</a:t>
            </a:r>
            <a:r>
              <a:rPr lang="en-GB" sz="2400" dirty="0"/>
              <a:t> </a:t>
            </a:r>
            <a:r>
              <a:rPr lang="en-GB" sz="2400" dirty="0" smtClean="0"/>
              <a:t>and </a:t>
            </a:r>
            <a:r>
              <a:rPr lang="en-GB" sz="2400" dirty="0" smtClean="0">
                <a:hlinkClick r:id="rId6" action="ppaction://hlinkfile" tooltip="Troponin T"/>
              </a:rPr>
              <a:t>T</a:t>
            </a:r>
            <a:r>
              <a:rPr lang="en-GB" sz="2400" dirty="0"/>
              <a:t>) are very sensitive and specific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indicators </a:t>
            </a:r>
            <a:r>
              <a:rPr lang="en-GB" sz="2400" dirty="0" smtClean="0"/>
              <a:t>of </a:t>
            </a:r>
            <a:r>
              <a:rPr lang="en-GB" sz="2400" dirty="0"/>
              <a:t>damage to the</a:t>
            </a:r>
            <a:r>
              <a:rPr lang="en-GB" sz="2400" dirty="0" smtClean="0"/>
              <a:t> heart muscle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79463" y="692150"/>
            <a:ext cx="7583487" cy="10445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The indications for checking </a:t>
            </a:r>
            <a:r>
              <a:rPr lang="en-GB" dirty="0" err="1"/>
              <a:t>Troponin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205038"/>
            <a:ext cx="2952750" cy="3760787"/>
          </a:xfrm>
        </p:spPr>
        <p:txBody>
          <a:bodyPr/>
          <a:lstStyle/>
          <a:p>
            <a:pPr marL="457200" indent="-457200">
              <a:buFont typeface="Wingdings 2" charset="2"/>
              <a:buAutoNum type="arabicParenR"/>
            </a:pPr>
            <a:r>
              <a:rPr lang="en-GB" sz="2400" dirty="0"/>
              <a:t>Suspected ACS</a:t>
            </a:r>
          </a:p>
          <a:p>
            <a:pPr marL="457200" indent="-457200">
              <a:buFont typeface="Wingdings 2" charset="2"/>
              <a:buAutoNum type="arabicParenR"/>
            </a:pPr>
            <a:r>
              <a:rPr lang="en-GB" sz="2400" dirty="0"/>
              <a:t>Suspected ACS</a:t>
            </a:r>
          </a:p>
          <a:p>
            <a:pPr marL="457200" indent="-457200">
              <a:buFont typeface="Wingdings 2" charset="2"/>
              <a:buAutoNum type="arabicParenR"/>
            </a:pPr>
            <a:r>
              <a:rPr lang="en-GB" sz="2400" dirty="0"/>
              <a:t>Suspected ACS</a:t>
            </a:r>
          </a:p>
          <a:p>
            <a:pPr marL="457200" indent="-457200">
              <a:buFont typeface="Wingdings 2" charset="2"/>
              <a:buAutoNum type="arabicParenR"/>
            </a:pPr>
            <a:r>
              <a:rPr lang="en-GB" sz="2400" dirty="0"/>
              <a:t>Suspected ACS</a:t>
            </a:r>
          </a:p>
          <a:p>
            <a:pPr marL="457200" indent="-457200">
              <a:buFont typeface="Wingdings 2" charset="2"/>
              <a:buAutoNum type="arabicParenR"/>
            </a:pPr>
            <a:r>
              <a:rPr lang="en-GB" sz="2400" dirty="0"/>
              <a:t>NOT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r>
              <a:rPr lang="en-GB" sz="2400" dirty="0" smtClean="0"/>
              <a:t>‘</a:t>
            </a:r>
            <a:r>
              <a:rPr lang="en-GB" sz="2400" dirty="0"/>
              <a:t>collapse</a:t>
            </a:r>
            <a:r>
              <a:rPr lang="en-GB" sz="2400" dirty="0" smtClean="0"/>
              <a:t>’</a:t>
            </a:r>
            <a:r>
              <a:rPr lang="en-GB" sz="2400" dirty="0"/>
              <a:t> </a:t>
            </a:r>
            <a:r>
              <a:rPr lang="en-GB" sz="2400" dirty="0" smtClean="0"/>
              <a:t>‘</a:t>
            </a:r>
            <a:r>
              <a:rPr lang="en-GB" sz="2400" dirty="0"/>
              <a:t>generally </a:t>
            </a:r>
            <a:r>
              <a:rPr lang="en-GB" sz="2400" dirty="0" smtClean="0"/>
              <a:t>unwell</a:t>
            </a:r>
            <a:r>
              <a:rPr lang="en-GB" sz="2400" dirty="0"/>
              <a:t> </a:t>
            </a:r>
            <a:r>
              <a:rPr lang="en-GB" sz="2400" dirty="0" smtClean="0"/>
              <a:t>‘off legs’ </a:t>
            </a:r>
            <a:endParaRPr lang="en-GB" sz="2400" dirty="0"/>
          </a:p>
          <a:p>
            <a:pPr marL="457200" indent="-457200">
              <a:buFont typeface="Wingdings 2" charset="2"/>
              <a:buAutoNum type="arabicParenR"/>
            </a:pPr>
            <a:endParaRPr lang="en-GB" dirty="0"/>
          </a:p>
        </p:txBody>
      </p:sp>
      <p:pic>
        <p:nvPicPr>
          <p:cNvPr id="5" name="Picture 2" descr="5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205038"/>
            <a:ext cx="525145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Acute Coronary Syndrome</a:t>
            </a: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362200" y="1954213"/>
            <a:ext cx="2641600" cy="609600"/>
          </a:xfrm>
          <a:prstGeom prst="flowChartProces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/>
              <a:t>Ischaemic Discomfort</a:t>
            </a:r>
            <a:br>
              <a:rPr lang="en-US" sz="2000"/>
            </a:br>
            <a:r>
              <a:rPr lang="en-US" sz="2000"/>
              <a:t>Unstable Symptoms</a:t>
            </a:r>
            <a:endParaRPr lang="en-US"/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1143000" y="3402013"/>
            <a:ext cx="2044700" cy="609600"/>
          </a:xfrm>
          <a:prstGeom prst="flowChartProces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dirty="0"/>
              <a:t>No ST-segment</a:t>
            </a:r>
            <a:br>
              <a:rPr lang="en-US" sz="2000" dirty="0"/>
            </a:br>
            <a:r>
              <a:rPr lang="en-US" sz="2000" dirty="0"/>
              <a:t>elevation</a:t>
            </a:r>
            <a:endParaRPr lang="en-US" dirty="0"/>
          </a:p>
        </p:txBody>
      </p:sp>
      <p:sp>
        <p:nvSpPr>
          <p:cNvPr id="21509" name="AutoShape 7"/>
          <p:cNvSpPr>
            <a:spLocks noChangeArrowheads="1"/>
          </p:cNvSpPr>
          <p:nvPr/>
        </p:nvSpPr>
        <p:spPr bwMode="auto">
          <a:xfrm>
            <a:off x="4343400" y="3402013"/>
            <a:ext cx="1828800" cy="609600"/>
          </a:xfrm>
          <a:prstGeom prst="flowChartProcess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/>
              <a:t> ST-segment</a:t>
            </a:r>
            <a:br>
              <a:rPr lang="en-US" sz="2000"/>
            </a:br>
            <a:r>
              <a:rPr lang="en-US" sz="2000"/>
              <a:t>elevation</a:t>
            </a:r>
            <a:endParaRPr lang="en-US"/>
          </a:p>
        </p:txBody>
      </p:sp>
      <p:sp>
        <p:nvSpPr>
          <p:cNvPr id="21510" name="Text Box 13"/>
          <p:cNvSpPr txBox="1">
            <a:spLocks noChangeArrowheads="1"/>
          </p:cNvSpPr>
          <p:nvPr/>
        </p:nvSpPr>
        <p:spPr bwMode="auto">
          <a:xfrm>
            <a:off x="1295400" y="4876800"/>
            <a:ext cx="12954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/>
              <a:t>Unstable</a:t>
            </a:r>
          </a:p>
          <a:p>
            <a:r>
              <a:rPr lang="en-US" sz="2000" b="1" dirty="0" smtClean="0"/>
              <a:t>angina</a:t>
            </a:r>
            <a:r>
              <a:rPr lang="en-US" sz="2000" b="1" dirty="0"/>
              <a:t>		</a:t>
            </a:r>
            <a:endParaRPr lang="en-US" dirty="0"/>
          </a:p>
        </p:txBody>
      </p:sp>
      <p:sp>
        <p:nvSpPr>
          <p:cNvPr id="21511" name="Line 22"/>
          <p:cNvSpPr>
            <a:spLocks noChangeShapeType="1"/>
          </p:cNvSpPr>
          <p:nvPr/>
        </p:nvSpPr>
        <p:spPr bwMode="auto">
          <a:xfrm flipH="1">
            <a:off x="3962400" y="4191000"/>
            <a:ext cx="914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Line 38"/>
          <p:cNvSpPr>
            <a:spLocks noChangeShapeType="1"/>
          </p:cNvSpPr>
          <p:nvPr/>
        </p:nvSpPr>
        <p:spPr bwMode="auto">
          <a:xfrm>
            <a:off x="4724400" y="271621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3" name="Line 39"/>
          <p:cNvSpPr>
            <a:spLocks noChangeShapeType="1"/>
          </p:cNvSpPr>
          <p:nvPr/>
        </p:nvSpPr>
        <p:spPr bwMode="auto">
          <a:xfrm>
            <a:off x="2590800" y="2716213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AutoShape 44"/>
          <p:cNvSpPr>
            <a:spLocks noChangeArrowheads="1"/>
          </p:cNvSpPr>
          <p:nvPr/>
        </p:nvSpPr>
        <p:spPr bwMode="auto">
          <a:xfrm>
            <a:off x="7010400" y="3429000"/>
            <a:ext cx="914400" cy="6096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ECG</a:t>
            </a:r>
          </a:p>
        </p:txBody>
      </p:sp>
      <p:sp>
        <p:nvSpPr>
          <p:cNvPr id="21515" name="AutoShape 45"/>
          <p:cNvSpPr>
            <a:spLocks noChangeArrowheads="1"/>
          </p:cNvSpPr>
          <p:nvPr/>
        </p:nvSpPr>
        <p:spPr bwMode="auto">
          <a:xfrm>
            <a:off x="6858000" y="4876800"/>
            <a:ext cx="1504950" cy="6858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Biochemical</a:t>
            </a:r>
          </a:p>
          <a:p>
            <a:r>
              <a:rPr lang="en-US"/>
              <a:t>markers </a:t>
            </a:r>
          </a:p>
        </p:txBody>
      </p:sp>
      <p:sp>
        <p:nvSpPr>
          <p:cNvPr id="21516" name="Line 46"/>
          <p:cNvSpPr>
            <a:spLocks noChangeShapeType="1"/>
          </p:cNvSpPr>
          <p:nvPr/>
        </p:nvSpPr>
        <p:spPr bwMode="auto">
          <a:xfrm>
            <a:off x="7467600" y="2743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7" name="Line 47"/>
          <p:cNvSpPr>
            <a:spLocks noChangeShapeType="1"/>
          </p:cNvSpPr>
          <p:nvPr/>
        </p:nvSpPr>
        <p:spPr bwMode="auto">
          <a:xfrm>
            <a:off x="7467600" y="4191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48"/>
          <p:cNvSpPr>
            <a:spLocks noChangeArrowheads="1"/>
          </p:cNvSpPr>
          <p:nvPr/>
        </p:nvSpPr>
        <p:spPr bwMode="auto">
          <a:xfrm>
            <a:off x="6705600" y="1905000"/>
            <a:ext cx="1657350" cy="685800"/>
          </a:xfrm>
          <a:prstGeom prst="flowChartAlternateProcess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History and </a:t>
            </a:r>
          </a:p>
          <a:p>
            <a:r>
              <a:rPr lang="en-US"/>
              <a:t>Physical Exam</a:t>
            </a:r>
          </a:p>
        </p:txBody>
      </p:sp>
      <p:sp>
        <p:nvSpPr>
          <p:cNvPr id="21519" name="AutoShape 49"/>
          <p:cNvSpPr>
            <a:spLocks noChangeArrowheads="1"/>
          </p:cNvSpPr>
          <p:nvPr/>
        </p:nvSpPr>
        <p:spPr bwMode="auto">
          <a:xfrm>
            <a:off x="1828800" y="41910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20" name="AutoShape 50"/>
          <p:cNvSpPr>
            <a:spLocks noChangeArrowheads="1"/>
          </p:cNvSpPr>
          <p:nvPr/>
        </p:nvSpPr>
        <p:spPr bwMode="auto">
          <a:xfrm>
            <a:off x="5486400" y="41910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21" name="AutoShape 51"/>
          <p:cNvSpPr>
            <a:spLocks noChangeArrowheads="1"/>
          </p:cNvSpPr>
          <p:nvPr/>
        </p:nvSpPr>
        <p:spPr bwMode="auto">
          <a:xfrm rot="-2772781">
            <a:off x="2874169" y="4093369"/>
            <a:ext cx="119062" cy="838200"/>
          </a:xfrm>
          <a:prstGeom prst="downArrow">
            <a:avLst>
              <a:gd name="adj1" fmla="val 50000"/>
              <a:gd name="adj2" fmla="val 1760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522" name="AutoShape 52"/>
          <p:cNvSpPr>
            <a:spLocks noChangeArrowheads="1"/>
          </p:cNvSpPr>
          <p:nvPr/>
        </p:nvSpPr>
        <p:spPr bwMode="auto">
          <a:xfrm rot="-4175676">
            <a:off x="4140200" y="3543300"/>
            <a:ext cx="76200" cy="1981200"/>
          </a:xfrm>
          <a:prstGeom prst="downArrow">
            <a:avLst>
              <a:gd name="adj1" fmla="val 50000"/>
              <a:gd name="adj2" fmla="val 6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200400" y="5029200"/>
            <a:ext cx="11536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NSTEMI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5181600" y="5029200"/>
            <a:ext cx="968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STEMI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79463" y="188913"/>
            <a:ext cx="7583487" cy="1044575"/>
          </a:xfrm>
        </p:spPr>
        <p:txBody>
          <a:bodyPr/>
          <a:lstStyle/>
          <a:p>
            <a:pPr algn="ctr"/>
            <a:r>
              <a:rPr lang="en-US" dirty="0"/>
              <a:t>Biochemical evaluation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79463" y="1773238"/>
            <a:ext cx="7583487" cy="4208462"/>
          </a:xfrm>
        </p:spPr>
        <p:txBody>
          <a:bodyPr/>
          <a:lstStyle/>
          <a:p>
            <a:r>
              <a:rPr lang="en-GB"/>
              <a:t>Only cardiac troponin T  and I are expressed in cardiac muscle and released into blood following myocardial cell death</a:t>
            </a:r>
          </a:p>
          <a:p>
            <a:endParaRPr lang="en-GB"/>
          </a:p>
          <a:p>
            <a:r>
              <a:rPr lang="en-GB"/>
              <a:t>Use of high sensitivity troponin assays allows more accurate and earlier detection of MI.</a:t>
            </a:r>
          </a:p>
        </p:txBody>
      </p:sp>
    </p:spTree>
    <p:extLst>
      <p:ext uri="{BB962C8B-B14F-4D97-AF65-F5344CB8AC3E}">
        <p14:creationId xmlns:p14="http://schemas.microsoft.com/office/powerpoint/2010/main" val="13383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does an ACS present?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1) Sudden death</a:t>
            </a:r>
          </a:p>
          <a:p>
            <a:r>
              <a:rPr lang="en-GB" sz="2400" dirty="0"/>
              <a:t>2) Chest pain</a:t>
            </a:r>
          </a:p>
          <a:p>
            <a:r>
              <a:rPr lang="en-GB" sz="2400" dirty="0"/>
              <a:t>3) Chest pain</a:t>
            </a:r>
          </a:p>
          <a:p>
            <a:r>
              <a:rPr lang="en-GB" sz="2400" dirty="0"/>
              <a:t>4) Chest pain</a:t>
            </a:r>
          </a:p>
          <a:p>
            <a:r>
              <a:rPr lang="en-GB" sz="2400" dirty="0"/>
              <a:t>5) Acute LVF</a:t>
            </a:r>
          </a:p>
          <a:p>
            <a:r>
              <a:rPr lang="en-GB" sz="2400" dirty="0"/>
              <a:t>6) Nausea and vomiting</a:t>
            </a:r>
          </a:p>
          <a:p>
            <a:r>
              <a:rPr lang="en-GB" sz="2400" dirty="0"/>
              <a:t>7) Syncope/</a:t>
            </a:r>
            <a:r>
              <a:rPr lang="en-GB" sz="2400" dirty="0" err="1"/>
              <a:t>presyncope</a:t>
            </a:r>
            <a:r>
              <a:rPr lang="en-GB" sz="2400" dirty="0"/>
              <a:t> – usually inferior STEMI with CHB or NSVT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779463" y="188913"/>
            <a:ext cx="7583487" cy="1044575"/>
          </a:xfrm>
        </p:spPr>
        <p:txBody>
          <a:bodyPr/>
          <a:lstStyle/>
          <a:p>
            <a:r>
              <a:rPr lang="en-GB"/>
              <a:t>Clinical presentation of ACS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79463" y="1484313"/>
            <a:ext cx="7583487" cy="4208462"/>
          </a:xfrm>
        </p:spPr>
        <p:txBody>
          <a:bodyPr/>
          <a:lstStyle/>
          <a:p>
            <a:r>
              <a:rPr lang="en-GB" sz="2400" dirty="0"/>
              <a:t>GRACE Registry, </a:t>
            </a:r>
            <a:r>
              <a:rPr lang="en-GB" sz="2400" dirty="0" err="1"/>
              <a:t>n</a:t>
            </a:r>
            <a:r>
              <a:rPr lang="en-GB" sz="2400" dirty="0"/>
              <a:t>=20 </a:t>
            </a:r>
            <a:r>
              <a:rPr lang="en-GB" sz="2400" dirty="0" smtClean="0"/>
              <a:t>881</a:t>
            </a:r>
          </a:p>
          <a:p>
            <a:endParaRPr lang="en-GB" sz="800" dirty="0" smtClean="0"/>
          </a:p>
          <a:p>
            <a:r>
              <a:rPr lang="en-GB" sz="2400" dirty="0"/>
              <a:t>Chest pain, </a:t>
            </a:r>
            <a:r>
              <a:rPr lang="en-GB" sz="2400" dirty="0" err="1"/>
              <a:t>n</a:t>
            </a:r>
            <a:r>
              <a:rPr lang="en-GB" sz="2400" dirty="0"/>
              <a:t>=19 121 (92%</a:t>
            </a:r>
            <a:r>
              <a:rPr lang="en-GB" sz="2400" dirty="0" smtClean="0"/>
              <a:t>)</a:t>
            </a:r>
          </a:p>
          <a:p>
            <a:endParaRPr lang="en-GB" sz="800" dirty="0" smtClean="0"/>
          </a:p>
          <a:p>
            <a:r>
              <a:rPr lang="en-GB" sz="2400" dirty="0"/>
              <a:t>No chest pain, =1763 (8%)</a:t>
            </a:r>
          </a:p>
          <a:p>
            <a:pPr lvl="1"/>
            <a:r>
              <a:rPr lang="en-GB" sz="2400" dirty="0"/>
              <a:t>Dyspnoea, </a:t>
            </a:r>
            <a:r>
              <a:rPr lang="en-GB" sz="2400" dirty="0" err="1"/>
              <a:t>n</a:t>
            </a:r>
            <a:r>
              <a:rPr lang="en-GB" sz="2400" dirty="0"/>
              <a:t>=869 (4.1%)</a:t>
            </a:r>
          </a:p>
          <a:p>
            <a:pPr lvl="1"/>
            <a:r>
              <a:rPr lang="en-GB" sz="2400" dirty="0"/>
              <a:t>Diaphoresis, </a:t>
            </a:r>
            <a:r>
              <a:rPr lang="en-GB" sz="2400" dirty="0" err="1"/>
              <a:t>n</a:t>
            </a:r>
            <a:r>
              <a:rPr lang="en-GB" sz="2400" dirty="0"/>
              <a:t>=462 (2.2%)</a:t>
            </a:r>
          </a:p>
          <a:p>
            <a:pPr lvl="1"/>
            <a:r>
              <a:rPr lang="en-GB" sz="2400" dirty="0"/>
              <a:t>Nausea and vomiting, </a:t>
            </a:r>
            <a:r>
              <a:rPr lang="en-GB" sz="2400" dirty="0" err="1"/>
              <a:t>n</a:t>
            </a:r>
            <a:r>
              <a:rPr lang="en-GB" sz="2400" dirty="0"/>
              <a:t>=426 (2%)</a:t>
            </a:r>
          </a:p>
          <a:p>
            <a:pPr lvl="1"/>
            <a:r>
              <a:rPr lang="en-GB" sz="2400" dirty="0"/>
              <a:t>Syncope/</a:t>
            </a:r>
            <a:r>
              <a:rPr lang="en-GB" sz="2400" dirty="0" err="1"/>
              <a:t>presyncope</a:t>
            </a:r>
            <a:r>
              <a:rPr lang="en-GB" sz="2400" dirty="0"/>
              <a:t>, </a:t>
            </a:r>
            <a:r>
              <a:rPr lang="en-GB" sz="2400" dirty="0" err="1"/>
              <a:t>n</a:t>
            </a:r>
            <a:r>
              <a:rPr lang="en-GB" sz="2400" dirty="0"/>
              <a:t>=335 (1.6%)</a:t>
            </a:r>
          </a:p>
          <a:p>
            <a:pPr lvl="1"/>
            <a:endParaRPr lang="en-GB" sz="800" dirty="0"/>
          </a:p>
          <a:p>
            <a:pPr>
              <a:buFont typeface="Wingdings 2" charset="2"/>
              <a:buNone/>
            </a:pPr>
            <a:r>
              <a:rPr lang="en-GB" sz="2000" dirty="0"/>
              <a:t>(</a:t>
            </a:r>
            <a:r>
              <a:rPr lang="en-GB" sz="2000" dirty="0" smtClean="0"/>
              <a:t>NSTEMI = at </a:t>
            </a:r>
            <a:r>
              <a:rPr lang="en-GB" sz="2000" dirty="0"/>
              <a:t>least one positive cardiac biochemical marker of necrosis without new ST-segment elevation)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429000" y="6172200"/>
            <a:ext cx="8531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600" i="1" dirty="0" err="1">
                <a:solidFill>
                  <a:srgbClr val="39639D"/>
                </a:solidFill>
              </a:rPr>
              <a:t>Brieger</a:t>
            </a:r>
            <a:r>
              <a:rPr lang="en-GB" sz="1600" i="1" dirty="0">
                <a:solidFill>
                  <a:srgbClr val="39639D"/>
                </a:solidFill>
              </a:rPr>
              <a:t> et al Chest. </a:t>
            </a:r>
            <a:r>
              <a:rPr lang="en-GB" sz="1600" dirty="0">
                <a:solidFill>
                  <a:srgbClr val="39639D"/>
                </a:solidFill>
              </a:rPr>
              <a:t>2004;126(2):461-469.</a:t>
            </a:r>
            <a:r>
              <a:rPr lang="en-GB" sz="1600" dirty="0" smtClean="0">
                <a:solidFill>
                  <a:srgbClr val="39639D"/>
                </a:solidFill>
              </a:rPr>
              <a:t> </a:t>
            </a:r>
            <a:endParaRPr lang="en-GB" sz="1600" dirty="0">
              <a:solidFill>
                <a:srgbClr val="3963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4457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What exactly is a Myocardial Infarction?</a:t>
            </a:r>
            <a:endParaRPr lang="en-GB" sz="36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648200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en-GB" sz="2000" dirty="0" smtClean="0"/>
              <a:t>The term acute myocardial infarction (MI) should be used when there is evidence of myocardial necrosis in a </a:t>
            </a:r>
            <a:r>
              <a:rPr lang="en-GB" sz="2000" b="1" i="1" dirty="0" smtClean="0"/>
              <a:t>clinical setting consistent with acute myocardial ischaemia.</a:t>
            </a:r>
            <a:r>
              <a:rPr lang="en-GB" sz="2000" dirty="0" smtClean="0"/>
              <a:t> The criteria include:</a:t>
            </a:r>
          </a:p>
          <a:p>
            <a:pPr>
              <a:buFont typeface="Wingdings 2" charset="2"/>
              <a:buNone/>
            </a:pPr>
            <a:endParaRPr lang="en-GB" sz="2000" dirty="0" smtClean="0"/>
          </a:p>
          <a:p>
            <a:r>
              <a:rPr lang="en-GB" sz="2000" dirty="0" smtClean="0"/>
              <a:t>Detection of a rise and/or fall of cardiac biomarkers (preferably cTn) with at lease 1 value above the 99% upper reference limit </a:t>
            </a:r>
            <a:r>
              <a:rPr lang="en-GB" sz="2000" b="1" i="1" dirty="0" smtClean="0"/>
              <a:t>and with at least one of the following:</a:t>
            </a:r>
            <a:endParaRPr lang="en-GB" sz="2000" dirty="0" smtClean="0"/>
          </a:p>
          <a:p>
            <a:pPr lvl="1"/>
            <a:r>
              <a:rPr lang="en-GB" sz="1800" dirty="0" smtClean="0"/>
              <a:t>Symptoms of ischaemia</a:t>
            </a:r>
          </a:p>
          <a:p>
            <a:pPr lvl="1"/>
            <a:r>
              <a:rPr lang="en-GB" sz="1800" dirty="0" smtClean="0"/>
              <a:t>New or presumed new ST-segment, T-wave changes or new LBBB</a:t>
            </a:r>
          </a:p>
          <a:p>
            <a:pPr lvl="1"/>
            <a:r>
              <a:rPr lang="en-GB" sz="1800" dirty="0" smtClean="0"/>
              <a:t>Development of pathological Q waves on the ECG</a:t>
            </a:r>
          </a:p>
          <a:p>
            <a:pPr lvl="1"/>
            <a:r>
              <a:rPr lang="en-GB" sz="1800" dirty="0" smtClean="0"/>
              <a:t>Imaging evidence of new loss of viable myocardium or new regional wall motion abnormality</a:t>
            </a:r>
          </a:p>
          <a:p>
            <a:pPr lvl="1"/>
            <a:r>
              <a:rPr lang="en-GB" sz="1800" dirty="0" smtClean="0"/>
              <a:t>Identification of an intracoronary thrombus by angiography or autopsy</a:t>
            </a:r>
          </a:p>
          <a:p>
            <a:endParaRPr lang="en-GB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3657600" y="5867400"/>
            <a:ext cx="470052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accent4"/>
                </a:solidFill>
              </a:rPr>
              <a:t>Third Universal Definition of myocardial infarction. </a:t>
            </a:r>
          </a:p>
          <a:p>
            <a:r>
              <a:rPr lang="en-GB" sz="1600" dirty="0" smtClean="0">
                <a:solidFill>
                  <a:schemeClr val="accent4"/>
                </a:solidFill>
              </a:rPr>
              <a:t>European Heart Journal (2012) 33, 2551-2567</a:t>
            </a:r>
            <a:endParaRPr lang="en-US" sz="1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And did you know that there are more than one type of MI?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09800"/>
            <a:ext cx="2794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231387" cy="61722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Oval 2"/>
          <p:cNvSpPr/>
          <p:nvPr/>
        </p:nvSpPr>
        <p:spPr>
          <a:xfrm>
            <a:off x="-180528" y="1556792"/>
            <a:ext cx="9231386" cy="1008112"/>
          </a:xfrm>
          <a:prstGeom prst="ellipse">
            <a:avLst/>
          </a:prstGeom>
          <a:noFill/>
          <a:ln w="25400"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5181600" cy="4525962"/>
          </a:xfrm>
        </p:spPr>
        <p:txBody>
          <a:bodyPr/>
          <a:lstStyle/>
          <a:p>
            <a:r>
              <a:rPr lang="en-US" sz="2400" dirty="0" smtClean="0"/>
              <a:t>BNP is used to ration echocardiography</a:t>
            </a:r>
          </a:p>
          <a:p>
            <a:endParaRPr lang="en-US" dirty="0" smtClean="0"/>
          </a:p>
          <a:p>
            <a:r>
              <a:rPr lang="en-US" sz="2400" dirty="0" smtClean="0"/>
              <a:t>HsTns are used to discharge patients without the fear of being sued when they’re normal </a:t>
            </a:r>
          </a:p>
          <a:p>
            <a:pPr>
              <a:buNone/>
            </a:pPr>
            <a:r>
              <a:rPr lang="en-US" sz="2400" dirty="0" smtClean="0"/>
              <a:t>	and to turf to someone else when they’re raised 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The cynics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33400"/>
            <a:ext cx="26035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693013"/>
            <a:ext cx="2633093" cy="2985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i.e. how do you treat secondary myocardial injury?</a:t>
            </a:r>
          </a:p>
          <a:p>
            <a:endParaRPr lang="en-US" dirty="0" smtClean="0"/>
          </a:p>
          <a:p>
            <a:r>
              <a:rPr lang="en-US" dirty="0" smtClean="0"/>
              <a:t>By treating the underlying cause</a:t>
            </a:r>
          </a:p>
          <a:p>
            <a:endParaRPr lang="en-US" dirty="0" smtClean="0"/>
          </a:p>
          <a:p>
            <a:r>
              <a:rPr lang="en-US" dirty="0" smtClean="0"/>
              <a:t>Not with ACS management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manage a type 2 MI?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3581400"/>
            <a:ext cx="2590800" cy="313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609600" y="-228600"/>
            <a:ext cx="7583488" cy="104457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Causes of an elevated Troponin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179388" y="763588"/>
            <a:ext cx="8785225" cy="6094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Elevations of cardiac </a:t>
            </a:r>
            <a:r>
              <a:rPr lang="en-GB" sz="2000" b="1" dirty="0" err="1">
                <a:solidFill>
                  <a:schemeClr val="bg1"/>
                </a:solidFill>
              </a:rPr>
              <a:t>troponin</a:t>
            </a:r>
            <a:r>
              <a:rPr lang="en-GB" sz="2000" b="1" dirty="0">
                <a:solidFill>
                  <a:schemeClr val="bg1"/>
                </a:solidFill>
              </a:rPr>
              <a:t> values because of myocardial injury</a:t>
            </a:r>
          </a:p>
          <a:p>
            <a:endParaRPr lang="en-GB" sz="2000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Injury related to primary myocardial ischaemia</a:t>
            </a:r>
          </a:p>
          <a:p>
            <a:r>
              <a:rPr lang="en-GB" dirty="0">
                <a:solidFill>
                  <a:schemeClr val="bg1"/>
                </a:solidFill>
              </a:rPr>
              <a:t>Plaque rupture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Intraluminal</a:t>
            </a:r>
            <a:r>
              <a:rPr lang="en-GB" dirty="0">
                <a:solidFill>
                  <a:schemeClr val="bg1"/>
                </a:solidFill>
              </a:rPr>
              <a:t> coronary artery thrombus formation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Injury related to supply/demand imbalance of myocardial ischaemia</a:t>
            </a:r>
          </a:p>
          <a:p>
            <a:r>
              <a:rPr lang="en-GB" dirty="0" err="1">
                <a:solidFill>
                  <a:schemeClr val="bg1"/>
                </a:solidFill>
              </a:rPr>
              <a:t>Tachy-/bradyarrhythmias</a:t>
            </a:r>
            <a:endParaRPr lang="en-GB" dirty="0">
              <a:solidFill>
                <a:schemeClr val="bg1"/>
              </a:solidFill>
            </a:endParaRP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Aortic dissection or severe aortic valve disease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Hypertrophic </a:t>
            </a:r>
            <a:r>
              <a:rPr lang="en-GB" dirty="0" err="1">
                <a:solidFill>
                  <a:schemeClr val="bg1"/>
                </a:solidFill>
              </a:rPr>
              <a:t>cardiomyopathy</a:t>
            </a:r>
            <a:endParaRPr lang="en-GB" dirty="0">
              <a:solidFill>
                <a:schemeClr val="bg1"/>
              </a:solidFill>
            </a:endParaRP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Cardiogenic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hypovolaemic</a:t>
            </a:r>
            <a:r>
              <a:rPr lang="en-GB" dirty="0">
                <a:solidFill>
                  <a:schemeClr val="bg1"/>
                </a:solidFill>
              </a:rPr>
              <a:t>, or septic shock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Severe respiratory failure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Severe anaemia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Hypertension with or without left ventricular hypertrophy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Coronary spasm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Coronary embolism or vasculitis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Coronary endothelial dysfunction without significant coronary artery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107950" y="188913"/>
            <a:ext cx="8856663" cy="79708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Injury not related to myocardial ischaemia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Cardiac contusion, surgery, ablation, pacing, or defibrillator shocks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Rhabdomyolysis</a:t>
            </a:r>
            <a:r>
              <a:rPr lang="en-GB" dirty="0">
                <a:solidFill>
                  <a:schemeClr val="bg1"/>
                </a:solidFill>
              </a:rPr>
              <a:t> with cardiac involvement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Myocarditis</a:t>
            </a:r>
            <a:endParaRPr lang="en-GB" dirty="0">
              <a:solidFill>
                <a:schemeClr val="bg1"/>
              </a:solidFill>
            </a:endParaRP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Cardiotoxic</a:t>
            </a:r>
            <a:r>
              <a:rPr lang="en-GB" dirty="0">
                <a:solidFill>
                  <a:schemeClr val="bg1"/>
                </a:solidFill>
              </a:rPr>
              <a:t> agents, for example, </a:t>
            </a:r>
            <a:r>
              <a:rPr lang="en-GB" dirty="0" err="1">
                <a:solidFill>
                  <a:schemeClr val="bg1"/>
                </a:solidFill>
              </a:rPr>
              <a:t>anthracyclines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trastuzumab</a:t>
            </a:r>
            <a:r>
              <a:rPr lang="en-GB" dirty="0">
                <a:solidFill>
                  <a:schemeClr val="bg1"/>
                </a:solidFill>
              </a:rPr>
              <a:t> (</a:t>
            </a:r>
            <a:r>
              <a:rPr lang="en-GB" dirty="0" err="1">
                <a:solidFill>
                  <a:schemeClr val="bg1"/>
                </a:solidFill>
              </a:rPr>
              <a:t>Herceptin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sz="2000" b="1" dirty="0" err="1">
                <a:solidFill>
                  <a:schemeClr val="bg1"/>
                </a:solidFill>
              </a:rPr>
              <a:t>Multifactorial</a:t>
            </a:r>
            <a:r>
              <a:rPr lang="en-GB" sz="2000" b="1" dirty="0">
                <a:solidFill>
                  <a:schemeClr val="bg1"/>
                </a:solidFill>
              </a:rPr>
              <a:t> or indeterminate myocardial injury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Heart failure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Stress (</a:t>
            </a:r>
            <a:r>
              <a:rPr lang="en-GB" dirty="0" err="1">
                <a:solidFill>
                  <a:schemeClr val="bg1"/>
                </a:solidFill>
              </a:rPr>
              <a:t>takotsubo</a:t>
            </a:r>
            <a:r>
              <a:rPr lang="en-GB" dirty="0">
                <a:solidFill>
                  <a:schemeClr val="bg1"/>
                </a:solidFill>
              </a:rPr>
              <a:t>) </a:t>
            </a:r>
            <a:r>
              <a:rPr lang="en-GB" dirty="0" err="1">
                <a:solidFill>
                  <a:schemeClr val="bg1"/>
                </a:solidFill>
              </a:rPr>
              <a:t>cardiomyopathy</a:t>
            </a:r>
            <a:endParaRPr lang="en-GB" dirty="0">
              <a:solidFill>
                <a:schemeClr val="bg1"/>
              </a:solidFill>
            </a:endParaRP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Pulmonary embolism or severe pulmonary hypertension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Sepsis and critically ill patients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Renal failure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Severe acute neurological diseases, for example, stroke, subarachnoid haemorrhage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Infiltrative diseases, for example, </a:t>
            </a:r>
            <a:r>
              <a:rPr lang="en-GB" dirty="0" err="1">
                <a:solidFill>
                  <a:schemeClr val="bg1"/>
                </a:solidFill>
              </a:rPr>
              <a:t>amyloidosis</a:t>
            </a:r>
            <a:r>
              <a:rPr lang="en-GB" dirty="0">
                <a:solidFill>
                  <a:schemeClr val="bg1"/>
                </a:solidFill>
              </a:rPr>
              <a:t>, </a:t>
            </a:r>
            <a:r>
              <a:rPr lang="en-GB" dirty="0" err="1">
                <a:solidFill>
                  <a:schemeClr val="bg1"/>
                </a:solidFill>
              </a:rPr>
              <a:t>sarcoidosis</a:t>
            </a:r>
            <a:endParaRPr lang="en-GB" dirty="0">
              <a:solidFill>
                <a:schemeClr val="bg1"/>
              </a:solidFill>
            </a:endParaRP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Strenuous exercise</a:t>
            </a:r>
          </a:p>
          <a:p>
            <a:endParaRPr lang="en-GB" sz="800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Electroconvulsive therapy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			So......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many clinical conditions other than myocardial infarction that cause troponin elevation</a:t>
            </a:r>
          </a:p>
          <a:p>
            <a:endParaRPr lang="en-GB" dirty="0"/>
          </a:p>
          <a:p>
            <a:r>
              <a:rPr lang="en-GB" dirty="0"/>
              <a:t>High sensitivity Troponin increases the sensitivity but </a:t>
            </a:r>
            <a:r>
              <a:rPr lang="en-GB" dirty="0" smtClean="0"/>
              <a:t>decreases </a:t>
            </a:r>
            <a:r>
              <a:rPr lang="en-GB" dirty="0"/>
              <a:t>the specificity</a:t>
            </a:r>
          </a:p>
          <a:p>
            <a:endParaRPr lang="en-GB" dirty="0"/>
          </a:p>
          <a:p>
            <a:r>
              <a:rPr lang="en-GB" dirty="0"/>
              <a:t>Troponin elevation merely indicates the presence, not the mechanism, of myocardial injury.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8913"/>
            <a:ext cx="7772400" cy="738187"/>
          </a:xfrm>
        </p:spPr>
        <p:txBody>
          <a:bodyPr/>
          <a:lstStyle/>
          <a:p>
            <a:pPr eaLnBrk="1" hangingPunct="1"/>
            <a:r>
              <a:rPr lang="en-GB" b="1" dirty="0" smtClean="0"/>
              <a:t>Use </a:t>
            </a:r>
            <a:r>
              <a:rPr lang="en-GB" b="1" dirty="0" err="1" smtClean="0"/>
              <a:t>Troponins</a:t>
            </a:r>
            <a:r>
              <a:rPr lang="en-GB" b="1" dirty="0" smtClean="0"/>
              <a:t> wisely!</a:t>
            </a:r>
            <a:endParaRPr lang="en-GB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/>
          </a:p>
        </p:txBody>
      </p:sp>
      <p:pic>
        <p:nvPicPr>
          <p:cNvPr id="33796" name="Picture 4" descr="C:\My Documents\aqu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it can go wrong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84 Female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/>
              <a:t>Admitted with :Collapse – found on bathroom floor</a:t>
            </a:r>
            <a:endParaRPr lang="en-GB" sz="2000" dirty="0"/>
          </a:p>
          <a:p>
            <a:pPr lvl="1">
              <a:buFont typeface="Wingdings 2" charset="2"/>
              <a:buNone/>
            </a:pPr>
            <a:r>
              <a:rPr lang="en-GB" sz="2200" dirty="0"/>
              <a:t>Denies :Chest pain, SOB, palpitations, dizziness</a:t>
            </a:r>
            <a:r>
              <a:rPr lang="en-GB" sz="2200" dirty="0" smtClean="0"/>
              <a:t> </a:t>
            </a:r>
          </a:p>
          <a:p>
            <a:pPr lvl="1">
              <a:buFont typeface="Wingdings 2" charset="2"/>
              <a:buNone/>
            </a:pPr>
            <a:endParaRPr lang="en-GB" sz="2200" dirty="0" smtClean="0"/>
          </a:p>
          <a:p>
            <a:r>
              <a:rPr lang="en-GB" dirty="0" err="1"/>
              <a:t>PMHx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HTN </a:t>
            </a:r>
          </a:p>
          <a:p>
            <a:pPr lvl="1"/>
            <a:r>
              <a:rPr lang="en-GB" dirty="0"/>
              <a:t>CKD III</a:t>
            </a:r>
          </a:p>
          <a:p>
            <a:pPr lvl="1"/>
            <a:r>
              <a:rPr lang="en-GB" dirty="0"/>
              <a:t>Recurrent Falls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396413" cy="6165850"/>
          </a:xfrm>
        </p:spPr>
        <p:txBody>
          <a:bodyPr/>
          <a:lstStyle/>
          <a:p>
            <a:pPr lvl="1">
              <a:buFont typeface="Wingdings 2" charset="2"/>
              <a:buNone/>
            </a:pPr>
            <a:endParaRPr lang="en-GB" dirty="0" smtClean="0"/>
          </a:p>
          <a:p>
            <a:pPr lvl="1">
              <a:buFont typeface="Wingdings 2" charset="2"/>
              <a:buNone/>
            </a:pPr>
            <a:r>
              <a:rPr lang="en-GB" dirty="0"/>
              <a:t>		</a:t>
            </a:r>
            <a:r>
              <a:rPr lang="en-GB" sz="2800" dirty="0"/>
              <a:t>Examination:</a:t>
            </a:r>
          </a:p>
          <a:p>
            <a:pPr lvl="1">
              <a:buFont typeface="Wingdings 2" charset="2"/>
              <a:buNone/>
            </a:pPr>
            <a:r>
              <a:rPr lang="en-GB" dirty="0"/>
              <a:t> </a:t>
            </a:r>
          </a:p>
          <a:p>
            <a:pPr lvl="3"/>
            <a:r>
              <a:rPr lang="en-GB" sz="2400" dirty="0"/>
              <a:t>GCS 15, but noted to be a bit sleepy</a:t>
            </a:r>
          </a:p>
          <a:p>
            <a:pPr lvl="3"/>
            <a:endParaRPr lang="en-GB" sz="800" dirty="0"/>
          </a:p>
          <a:p>
            <a:pPr lvl="3"/>
            <a:r>
              <a:rPr lang="en-GB" sz="2400" dirty="0" smtClean="0"/>
              <a:t>BP 200</a:t>
            </a:r>
            <a:r>
              <a:rPr lang="en-GB" sz="2400" dirty="0"/>
              <a:t>/90mmhg</a:t>
            </a:r>
          </a:p>
          <a:p>
            <a:pPr lvl="3"/>
            <a:r>
              <a:rPr lang="en-GB" sz="2400" dirty="0"/>
              <a:t>HR 57 regular</a:t>
            </a:r>
            <a:endParaRPr lang="en-GB" sz="2400" dirty="0" smtClean="0"/>
          </a:p>
          <a:p>
            <a:pPr lvl="3"/>
            <a:endParaRPr lang="en-GB" sz="1000" dirty="0" smtClean="0"/>
          </a:p>
          <a:p>
            <a:pPr lvl="3"/>
            <a:r>
              <a:rPr lang="en-GB" sz="2400" dirty="0" err="1" smtClean="0"/>
              <a:t>Chest:clear</a:t>
            </a:r>
            <a:r>
              <a:rPr lang="en-GB" sz="2400" dirty="0"/>
              <a:t>, JVP(-), HS:I-II , no peripheral oedema</a:t>
            </a:r>
          </a:p>
          <a:p>
            <a:pPr lvl="3"/>
            <a:r>
              <a:rPr lang="en-GB" sz="2400" dirty="0"/>
              <a:t>No signs of cardiac </a:t>
            </a:r>
            <a:r>
              <a:rPr lang="en-GB" sz="2400" dirty="0" err="1"/>
              <a:t>decompensation</a:t>
            </a:r>
            <a:endParaRPr lang="en-GB" sz="2400" dirty="0"/>
          </a:p>
          <a:p>
            <a:pPr lvl="3"/>
            <a:r>
              <a:rPr lang="en-GB" sz="2400" dirty="0"/>
              <a:t>No neurological Deficit</a:t>
            </a:r>
          </a:p>
          <a:p>
            <a:pPr lvl="3"/>
            <a:endParaRPr lang="en-GB" sz="2400" dirty="0"/>
          </a:p>
          <a:p>
            <a:pPr lvl="3"/>
            <a:r>
              <a:rPr lang="en-GB" sz="2400" dirty="0"/>
              <a:t>HS Troponin in A+E = 58</a:t>
            </a:r>
          </a:p>
          <a:p>
            <a:pPr lvl="3"/>
            <a:r>
              <a:rPr lang="en-GB" sz="2400" dirty="0" err="1"/>
              <a:t>eGFR</a:t>
            </a:r>
            <a:r>
              <a:rPr lang="en-GB" sz="2400" dirty="0"/>
              <a:t> = 50</a:t>
            </a:r>
          </a:p>
          <a:p>
            <a:pPr lvl="3"/>
            <a:r>
              <a:rPr lang="en-GB" sz="2400" dirty="0"/>
              <a:t>Lab </a:t>
            </a:r>
            <a:r>
              <a:rPr lang="en-GB" sz="2400" dirty="0" err="1"/>
              <a:t>troponin</a:t>
            </a:r>
            <a:r>
              <a:rPr lang="en-GB" sz="2400" dirty="0"/>
              <a:t> </a:t>
            </a:r>
            <a:r>
              <a:rPr lang="en-GB" sz="2400" dirty="0" smtClean="0"/>
              <a:t>1=231</a:t>
            </a:r>
            <a:r>
              <a:rPr lang="en-GB" sz="2400" dirty="0"/>
              <a:t>, lab </a:t>
            </a:r>
            <a:r>
              <a:rPr lang="en-GB" sz="2400" dirty="0" err="1"/>
              <a:t>troponin</a:t>
            </a:r>
            <a:r>
              <a:rPr lang="en-GB" sz="2400" dirty="0"/>
              <a:t> </a:t>
            </a:r>
            <a:r>
              <a:rPr lang="en-GB" sz="2400" dirty="0" smtClean="0"/>
              <a:t>2=217</a:t>
            </a:r>
            <a:endParaRPr lang="en-GB" sz="2400" dirty="0"/>
          </a:p>
          <a:p>
            <a:pPr lvl="3"/>
            <a:endParaRPr lang="en-GB" dirty="0"/>
          </a:p>
          <a:p>
            <a:pPr lvl="3">
              <a:buFont typeface="Wingdings 2" charset="2"/>
              <a:buNone/>
            </a:pPr>
            <a:endParaRPr lang="en-GB" dirty="0"/>
          </a:p>
          <a:p>
            <a:pPr lvl="3"/>
            <a:endParaRPr lang="en-GB" dirty="0"/>
          </a:p>
          <a:p>
            <a:pPr lvl="3"/>
            <a:endParaRPr lang="en-GB" dirty="0"/>
          </a:p>
          <a:p>
            <a:pPr lvl="3">
              <a:buFont typeface="Wingdings 2" charset="2"/>
              <a:buNone/>
            </a:pPr>
            <a:endParaRPr lang="en-GB" dirty="0"/>
          </a:p>
          <a:p>
            <a:pPr lvl="3"/>
            <a:endParaRPr lang="en-GB" dirty="0"/>
          </a:p>
          <a:p>
            <a:pPr lvl="3">
              <a:buFont typeface="Wingdings 2" charset="2"/>
              <a:buNone/>
            </a:pPr>
            <a:endParaRPr lang="en-GB" dirty="0"/>
          </a:p>
          <a:p>
            <a:pPr lvl="3"/>
            <a:endParaRPr lang="en-GB" dirty="0"/>
          </a:p>
          <a:p>
            <a:pPr lvl="3"/>
            <a:endParaRPr lang="en-GB" dirty="0"/>
          </a:p>
          <a:p>
            <a:pPr lvl="3">
              <a:buFont typeface="Wingdings 2" charset="2"/>
              <a:buNone/>
            </a:pPr>
            <a:endParaRPr lang="en-GB" dirty="0"/>
          </a:p>
          <a:p>
            <a:pPr lvl="3"/>
            <a:endParaRPr lang="en-GB" dirty="0"/>
          </a:p>
          <a:p>
            <a:pPr lvl="3">
              <a:buFont typeface="Wingdings 2" charset="2"/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828800"/>
            <a:ext cx="1041400" cy="104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3011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2" name="Picture 2" descr="C:\Users\PNN\Desktop\scan0001_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755650" y="188913"/>
            <a:ext cx="1223963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Differential Diagnosis in EAU:</a:t>
            </a:r>
            <a:endParaRPr lang="en-US"/>
          </a:p>
        </p:txBody>
      </p:sp>
      <p:sp>
        <p:nvSpPr>
          <p:cNvPr id="44035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800" dirty="0"/>
              <a:t>ACS</a:t>
            </a:r>
          </a:p>
          <a:p>
            <a:pPr lvl="1"/>
            <a:endParaRPr lang="en-GB" sz="800" dirty="0"/>
          </a:p>
          <a:p>
            <a:pPr lvl="1"/>
            <a:r>
              <a:rPr lang="en-GB" sz="2800" dirty="0" err="1"/>
              <a:t>Syncopal</a:t>
            </a:r>
            <a:r>
              <a:rPr lang="en-GB" sz="2800" dirty="0"/>
              <a:t> Episode</a:t>
            </a:r>
          </a:p>
          <a:p>
            <a:pPr lvl="1"/>
            <a:endParaRPr lang="en-GB" sz="800" dirty="0"/>
          </a:p>
          <a:p>
            <a:pPr lvl="1"/>
            <a:r>
              <a:rPr lang="en-GB" sz="2800" dirty="0"/>
              <a:t>Mechanical fall</a:t>
            </a:r>
          </a:p>
          <a:p>
            <a:pPr lvl="1"/>
            <a:endParaRPr lang="en-GB" sz="2800" dirty="0"/>
          </a:p>
          <a:p>
            <a:r>
              <a:rPr lang="en-GB" sz="2800" dirty="0"/>
              <a:t>Principle working  diagnosis: </a:t>
            </a:r>
            <a:r>
              <a:rPr lang="en-GB" sz="2800" dirty="0" smtClean="0"/>
              <a:t>NSTEMI</a:t>
            </a:r>
          </a:p>
          <a:p>
            <a:endParaRPr lang="en-GB" sz="2800" dirty="0" smtClean="0"/>
          </a:p>
          <a:p>
            <a:r>
              <a:rPr lang="en-GB" sz="2800" dirty="0"/>
              <a:t>Given Aspirin/</a:t>
            </a:r>
            <a:r>
              <a:rPr lang="en-GB" sz="2800" dirty="0" err="1"/>
              <a:t>Clopidogrel/Enoxaparin</a:t>
            </a:r>
            <a:endParaRPr lang="en-GB" sz="2800" dirty="0"/>
          </a:p>
          <a:p>
            <a:pPr lvl="1">
              <a:buFont typeface="Wingdings 2" charset="2"/>
              <a:buNone/>
            </a:pPr>
            <a:endParaRPr lang="en-GB" sz="2800" dirty="0"/>
          </a:p>
          <a:p>
            <a:pPr lvl="1"/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4457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/>
              <a:t>What exactly is a Myocardial Infarction?</a:t>
            </a:r>
            <a:endParaRPr lang="en-GB" sz="3600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077199" cy="4495800"/>
          </a:xfrm>
        </p:spPr>
        <p:txBody>
          <a:bodyPr/>
          <a:lstStyle/>
          <a:p>
            <a:pPr>
              <a:buFont typeface="Wingdings 2" charset="2"/>
              <a:buNone/>
            </a:pPr>
            <a:r>
              <a:rPr lang="en-GB" sz="2000" dirty="0" smtClean="0"/>
              <a:t>The term acute myocardial infarction (MI) should be used when there is evidence of myocardial necrosis in a </a:t>
            </a:r>
            <a:r>
              <a:rPr lang="en-GB" sz="2000" b="1" i="1" dirty="0" smtClean="0"/>
              <a:t>clinical setting consistent with acute myocardial ischaemia.</a:t>
            </a:r>
            <a:r>
              <a:rPr lang="en-GB" sz="2000" dirty="0" smtClean="0"/>
              <a:t> The criteria include:</a:t>
            </a:r>
          </a:p>
          <a:p>
            <a:pPr>
              <a:buFont typeface="Wingdings 2" charset="2"/>
              <a:buNone/>
            </a:pPr>
            <a:endParaRPr lang="en-GB" sz="2000" dirty="0" smtClean="0"/>
          </a:p>
          <a:p>
            <a:r>
              <a:rPr lang="en-GB" sz="2000" dirty="0" smtClean="0"/>
              <a:t>Detection of a rise and/or fall of cardiac biomarkers (preferably cTn) with at lease 1 value above the 99% upper reference limit </a:t>
            </a:r>
            <a:r>
              <a:rPr lang="en-GB" sz="2000" b="1" i="1" dirty="0" smtClean="0"/>
              <a:t>and with at least one of the following:</a:t>
            </a:r>
            <a:endParaRPr lang="en-GB" sz="2000" dirty="0" smtClean="0"/>
          </a:p>
          <a:p>
            <a:pPr lvl="1"/>
            <a:r>
              <a:rPr lang="en-GB" sz="1800" dirty="0" smtClean="0"/>
              <a:t>Symptoms of ischaemia</a:t>
            </a:r>
          </a:p>
          <a:p>
            <a:pPr lvl="1"/>
            <a:r>
              <a:rPr lang="en-GB" sz="1800" dirty="0" smtClean="0"/>
              <a:t>New or presumed new ST-segment, T-wave changes or new LBBB</a:t>
            </a:r>
          </a:p>
          <a:p>
            <a:pPr lvl="1"/>
            <a:r>
              <a:rPr lang="en-GB" sz="1800" dirty="0" smtClean="0"/>
              <a:t>Development of pathological Q waves on the ECG</a:t>
            </a:r>
          </a:p>
          <a:p>
            <a:pPr lvl="1"/>
            <a:r>
              <a:rPr lang="en-GB" sz="1800" dirty="0" smtClean="0"/>
              <a:t>Imaging evidence of new loss of viable myocardium or new regional wall motion abnormality</a:t>
            </a:r>
          </a:p>
          <a:p>
            <a:pPr lvl="1"/>
            <a:r>
              <a:rPr lang="en-GB" sz="1800" dirty="0" smtClean="0"/>
              <a:t>Identification of an intracoronary thrombus by angiography or autopsy</a:t>
            </a:r>
          </a:p>
          <a:p>
            <a:endParaRPr lang="en-GB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3657600" y="5867400"/>
            <a:ext cx="470052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accent4"/>
                </a:solidFill>
              </a:rPr>
              <a:t>Third Universal Definition of myocardial infarction. </a:t>
            </a:r>
          </a:p>
          <a:p>
            <a:r>
              <a:rPr lang="en-GB" sz="1600" dirty="0" smtClean="0">
                <a:solidFill>
                  <a:schemeClr val="accent4"/>
                </a:solidFill>
              </a:rPr>
              <a:t>European Heart Journal (2012) 33, 2551-2567</a:t>
            </a:r>
            <a:endParaRPr lang="en-US" sz="1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BNP can help differentiate acute HF from non-cardiac causes in patients presenting with acute </a:t>
            </a:r>
            <a:r>
              <a:rPr lang="en-US" sz="2400" dirty="0" err="1" smtClean="0"/>
              <a:t>dyspnoea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Troponins</a:t>
            </a:r>
            <a:r>
              <a:rPr lang="en-US" sz="2400" dirty="0" smtClean="0"/>
              <a:t> are integral to the diagnosis of myocardial infarction and are used to risk-stratify and determine further management of patients with ACS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clinical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 smtClean="0"/>
              <a:t>Bradyarrythmia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Tachyarrhythmia</a:t>
            </a:r>
          </a:p>
          <a:p>
            <a:pPr>
              <a:lnSpc>
                <a:spcPct val="90000"/>
              </a:lnSpc>
            </a:pPr>
            <a:r>
              <a:rPr lang="en-US" dirty="0"/>
              <a:t>Pulmonary Embolism</a:t>
            </a:r>
          </a:p>
          <a:p>
            <a:pPr>
              <a:lnSpc>
                <a:spcPct val="90000"/>
              </a:lnSpc>
            </a:pPr>
            <a:r>
              <a:rPr lang="en-US" dirty="0"/>
              <a:t>Sepsis – </a:t>
            </a:r>
            <a:r>
              <a:rPr lang="en-US" dirty="0" smtClean="0"/>
              <a:t>urinary/chest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Stroke/subarachnoid</a:t>
            </a:r>
          </a:p>
          <a:p>
            <a:pPr>
              <a:lnSpc>
                <a:spcPct val="90000"/>
              </a:lnSpc>
            </a:pPr>
            <a:r>
              <a:rPr lang="en-US" dirty="0"/>
              <a:t>ACS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Acute </a:t>
            </a:r>
            <a:r>
              <a:rPr lang="en-US" dirty="0"/>
              <a:t>Kidney Injury</a:t>
            </a:r>
          </a:p>
          <a:p>
            <a:pPr>
              <a:lnSpc>
                <a:spcPct val="90000"/>
              </a:lnSpc>
            </a:pPr>
            <a:r>
              <a:rPr lang="en-US" dirty="0"/>
              <a:t>Hypertensive crisis</a:t>
            </a:r>
          </a:p>
          <a:p>
            <a:pPr>
              <a:lnSpc>
                <a:spcPct val="90000"/>
              </a:lnSpc>
            </a:pPr>
            <a:r>
              <a:rPr lang="en-US" dirty="0"/>
              <a:t>Acute aortic dissection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What </a:t>
            </a:r>
            <a:r>
              <a:rPr lang="en-US" dirty="0" smtClean="0"/>
              <a:t>can cause </a:t>
            </a:r>
            <a:r>
              <a:rPr lang="en-US" dirty="0"/>
              <a:t>a ‘collapse’ </a:t>
            </a:r>
            <a:r>
              <a:rPr lang="en-US" dirty="0" smtClean="0"/>
              <a:t>and </a:t>
            </a:r>
            <a:r>
              <a:rPr lang="en-US" dirty="0"/>
              <a:t>raise the troponin?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486400" y="1828800"/>
            <a:ext cx="3657600" cy="4219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Hypovolaemic</a:t>
            </a:r>
            <a:r>
              <a:rPr lang="en-US" dirty="0"/>
              <a:t> shock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Rhabdomyolysis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Severe </a:t>
            </a:r>
            <a:r>
              <a:rPr lang="en-US" dirty="0" err="1"/>
              <a:t>anaemia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779463" y="163513"/>
            <a:ext cx="7583487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750888"/>
            <a:ext cx="7583487" cy="5105400"/>
          </a:xfrm>
        </p:spPr>
        <p:txBody>
          <a:bodyPr/>
          <a:lstStyle/>
          <a:p>
            <a:r>
              <a:rPr lang="en-US" sz="2400" dirty="0"/>
              <a:t>Admitted to CCU on day 2</a:t>
            </a:r>
          </a:p>
          <a:p>
            <a:r>
              <a:rPr lang="en-US" sz="2400" dirty="0"/>
              <a:t>ACS </a:t>
            </a:r>
            <a:r>
              <a:rPr lang="en-US" sz="2400" dirty="0" smtClean="0"/>
              <a:t>Protocol</a:t>
            </a:r>
          </a:p>
          <a:p>
            <a:endParaRPr lang="en-US" sz="800" dirty="0" smtClean="0"/>
          </a:p>
          <a:p>
            <a:r>
              <a:rPr lang="en-US" sz="2400" dirty="0"/>
              <a:t>Suddenly complains of a headache</a:t>
            </a:r>
          </a:p>
          <a:p>
            <a:r>
              <a:rPr lang="en-US" sz="2400" dirty="0"/>
              <a:t>BP: 230/</a:t>
            </a:r>
            <a:r>
              <a:rPr lang="en-US" sz="2400" dirty="0" smtClean="0"/>
              <a:t>70</a:t>
            </a:r>
          </a:p>
          <a:p>
            <a:endParaRPr lang="en-US" sz="800" dirty="0" smtClean="0"/>
          </a:p>
          <a:p>
            <a:r>
              <a:rPr lang="en-US" sz="2400" dirty="0"/>
              <a:t>Right pupil fixed and dilated</a:t>
            </a:r>
          </a:p>
          <a:p>
            <a:r>
              <a:rPr lang="en-US" sz="2400" dirty="0"/>
              <a:t>Sudden drop in GCS 15</a:t>
            </a:r>
            <a:r>
              <a:rPr lang="en-US" sz="2400" dirty="0" smtClean="0"/>
              <a:t> – 8</a:t>
            </a:r>
          </a:p>
          <a:p>
            <a:endParaRPr lang="en-US" sz="800" dirty="0" smtClean="0"/>
          </a:p>
          <a:p>
            <a:r>
              <a:rPr lang="en-US" sz="2400" dirty="0"/>
              <a:t>Urgent CT head – acute on chronic subdural </a:t>
            </a:r>
            <a:r>
              <a:rPr lang="en-US" sz="2400" dirty="0" err="1"/>
              <a:t>haematoma</a:t>
            </a:r>
            <a:r>
              <a:rPr lang="en-US" sz="2400" dirty="0"/>
              <a:t> with midline </a:t>
            </a:r>
            <a:r>
              <a:rPr lang="en-US" sz="2400" dirty="0" smtClean="0"/>
              <a:t>shift</a:t>
            </a:r>
          </a:p>
          <a:p>
            <a:endParaRPr lang="en-US" sz="800" dirty="0" smtClean="0"/>
          </a:p>
          <a:p>
            <a:r>
              <a:rPr lang="en-US" sz="2400" dirty="0"/>
              <a:t>Discussed with Neurosurgeons – not for active treatment</a:t>
            </a:r>
          </a:p>
          <a:p>
            <a:r>
              <a:rPr lang="en-US" sz="2400" dirty="0"/>
              <a:t>Dies a few hours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874244"/>
          </a:xfrm>
        </p:spPr>
        <p:txBody>
          <a:bodyPr/>
          <a:lstStyle/>
          <a:p>
            <a:pPr marL="109537" indent="0">
              <a:buNone/>
            </a:pPr>
            <a:r>
              <a:rPr lang="en-GB" sz="3200" i="1" dirty="0" smtClean="0"/>
              <a:t>“When </a:t>
            </a:r>
            <a:r>
              <a:rPr lang="en-GB" sz="3200" i="1" dirty="0"/>
              <a:t>troponin </a:t>
            </a:r>
            <a:r>
              <a:rPr lang="en-GB" sz="3200" i="1" dirty="0" smtClean="0"/>
              <a:t>was a </a:t>
            </a:r>
            <a:r>
              <a:rPr lang="en-GB" sz="3200" i="1" dirty="0"/>
              <a:t>lousy assay it was a great test, but now that it’s </a:t>
            </a:r>
            <a:r>
              <a:rPr lang="en-GB" sz="3200" i="1" dirty="0" smtClean="0"/>
              <a:t>becoming a </a:t>
            </a:r>
            <a:r>
              <a:rPr lang="en-GB" sz="3200" i="1" dirty="0"/>
              <a:t>great assay, it’s getting to be a lousy test</a:t>
            </a:r>
            <a:r>
              <a:rPr lang="en-GB" sz="3200" i="1" dirty="0" smtClean="0"/>
              <a:t>.”*</a:t>
            </a:r>
          </a:p>
          <a:p>
            <a:pPr marL="109537" indent="0">
              <a:buNone/>
            </a:pPr>
            <a:endParaRPr lang="en-GB" sz="3200" i="1" dirty="0"/>
          </a:p>
          <a:p>
            <a:pPr marL="109537" indent="0">
              <a:buNone/>
            </a:pPr>
            <a:r>
              <a:rPr lang="en-GB" sz="2000" dirty="0" smtClean="0"/>
              <a:t>*Robert </a:t>
            </a:r>
            <a:r>
              <a:rPr lang="en-GB" sz="2000" dirty="0"/>
              <a:t>L. Jesse, M.D., Ph.D. </a:t>
            </a:r>
            <a:r>
              <a:rPr lang="en-GB" sz="2000" dirty="0" smtClean="0"/>
              <a:t>Chief </a:t>
            </a:r>
            <a:r>
              <a:rPr lang="en-GB" sz="2000" dirty="0"/>
              <a:t>Academic Affiliations Officer for the U.S. Department of Veterans Affairs</a:t>
            </a:r>
            <a:endParaRPr lang="en-GB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and learning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534400" cy="4525962"/>
          </a:xfrm>
        </p:spPr>
        <p:txBody>
          <a:bodyPr/>
          <a:lstStyle/>
          <a:p>
            <a:r>
              <a:rPr lang="en-US" sz="2400" dirty="0"/>
              <a:t>Most patients with a true ACS present with chest </a:t>
            </a:r>
            <a:r>
              <a:rPr lang="en-US" sz="2400" dirty="0" smtClean="0"/>
              <a:t>pain</a:t>
            </a:r>
          </a:p>
          <a:p>
            <a:endParaRPr lang="en-US" sz="1200" dirty="0" smtClean="0"/>
          </a:p>
          <a:p>
            <a:r>
              <a:rPr lang="en-US" sz="2400" dirty="0"/>
              <a:t>Troponin is a very sensitive marker of </a:t>
            </a:r>
            <a:r>
              <a:rPr lang="en-US" sz="2400" dirty="0" smtClean="0"/>
              <a:t>myocardial </a:t>
            </a:r>
            <a:r>
              <a:rPr lang="en-US" sz="2400" dirty="0"/>
              <a:t>damage but it is not specific for</a:t>
            </a:r>
            <a:r>
              <a:rPr lang="en-US" sz="2400" dirty="0" smtClean="0"/>
              <a:t> a type 1 MI</a:t>
            </a:r>
          </a:p>
          <a:p>
            <a:endParaRPr lang="en-US" sz="1200" dirty="0" smtClean="0"/>
          </a:p>
          <a:p>
            <a:r>
              <a:rPr lang="en-US" sz="2400" dirty="0"/>
              <a:t>Many conditions cause an elevated </a:t>
            </a:r>
            <a:r>
              <a:rPr lang="en-US" sz="2400" dirty="0" smtClean="0"/>
              <a:t>Troponin</a:t>
            </a:r>
          </a:p>
          <a:p>
            <a:endParaRPr lang="en-US" sz="1200" dirty="0" smtClean="0"/>
          </a:p>
          <a:p>
            <a:r>
              <a:rPr lang="en-US" sz="2400" dirty="0"/>
              <a:t>Only check Troponin in patients with chest pain or</a:t>
            </a:r>
            <a:r>
              <a:rPr lang="en-US" sz="2400" dirty="0" smtClean="0"/>
              <a:t> new ST/T wave changes on ECG</a:t>
            </a:r>
          </a:p>
          <a:p>
            <a:endParaRPr lang="en-US" sz="8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BNP is a great test at ruling out acute heart failure with a high sensitivity but a low specificity</a:t>
            </a:r>
          </a:p>
          <a:p>
            <a:endParaRPr lang="en-GB" sz="2400" dirty="0"/>
          </a:p>
          <a:p>
            <a:r>
              <a:rPr lang="en-GB" sz="2400" dirty="0" smtClean="0"/>
              <a:t>Lots of other conditions (PE/COPD/CKD/liver cirrhosis </a:t>
            </a:r>
            <a:r>
              <a:rPr lang="en-GB" sz="2400" dirty="0" err="1" smtClean="0"/>
              <a:t>etc</a:t>
            </a:r>
            <a:r>
              <a:rPr lang="en-GB" sz="2400" dirty="0" smtClean="0"/>
              <a:t>) result in elevated levels of BNP</a:t>
            </a:r>
          </a:p>
          <a:p>
            <a:endParaRPr lang="en-GB" sz="2400" dirty="0"/>
          </a:p>
          <a:p>
            <a:r>
              <a:rPr lang="en-GB" sz="2400" dirty="0" smtClean="0"/>
              <a:t>NICE guidance states that all patients presenting with suspected acute HF should have a single BNP.  My interpretation is that you should follow this advice </a:t>
            </a:r>
            <a:r>
              <a:rPr lang="en-GB" sz="2400" b="1" i="1" dirty="0" smtClean="0"/>
              <a:t>after</a:t>
            </a:r>
            <a:r>
              <a:rPr lang="en-GB" sz="2400" dirty="0" smtClean="0"/>
              <a:t>  you have made your initial clinical assessment with ECG and CXR. 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learning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7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4096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This is not good medicine!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63930" y="564463"/>
            <a:ext cx="5072126" cy="66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1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98773" y="116632"/>
            <a:ext cx="8892480" cy="1044575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Think before you treat as an </a:t>
            </a:r>
            <a:r>
              <a:rPr lang="en-US" sz="3600" dirty="0" smtClean="0"/>
              <a:t>ACS or HF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5017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557338"/>
            <a:ext cx="5562600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62426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“</a:t>
            </a:r>
            <a:r>
              <a:rPr lang="en-US" sz="2400" i="1" dirty="0" smtClean="0"/>
              <a:t>HF is a </a:t>
            </a:r>
            <a:r>
              <a:rPr lang="en-US" sz="2400" b="1" i="1" dirty="0" smtClean="0"/>
              <a:t>clinical syndrome </a:t>
            </a:r>
            <a:r>
              <a:rPr lang="en-US" sz="2400" i="1" dirty="0" smtClean="0"/>
              <a:t>characterized by typical </a:t>
            </a:r>
            <a:r>
              <a:rPr lang="en-US" sz="2400" b="1" i="1" dirty="0" smtClean="0"/>
              <a:t>symptoms</a:t>
            </a:r>
            <a:r>
              <a:rPr lang="en-US" sz="2400" i="1" dirty="0" smtClean="0"/>
              <a:t> (e.g. breathlessness, ankle swelling and fatigue) that may be accompanied by </a:t>
            </a:r>
            <a:r>
              <a:rPr lang="en-US" sz="2400" b="1" i="1" dirty="0" smtClean="0"/>
              <a:t>signs </a:t>
            </a:r>
            <a:r>
              <a:rPr lang="en-US" sz="2400" i="1" dirty="0" smtClean="0"/>
              <a:t>(e.g. elevated jugular venous pressure, pulmonary crackles and peripheral </a:t>
            </a:r>
            <a:r>
              <a:rPr lang="en-US" sz="2400" i="1" dirty="0" err="1" smtClean="0"/>
              <a:t>oedema</a:t>
            </a:r>
            <a:r>
              <a:rPr lang="en-US" sz="2400" i="1" dirty="0" smtClean="0"/>
              <a:t>) caused by a </a:t>
            </a:r>
            <a:r>
              <a:rPr lang="en-US" sz="2400" b="1" i="1" dirty="0" smtClean="0"/>
              <a:t>structural and/or functional cardiac abnormality</a:t>
            </a:r>
            <a:r>
              <a:rPr lang="en-US" sz="2400" i="1" dirty="0" smtClean="0"/>
              <a:t>, resulting in a </a:t>
            </a:r>
            <a:r>
              <a:rPr lang="en-US" sz="2400" b="1" i="1" dirty="0" smtClean="0"/>
              <a:t>reduced cardiac output </a:t>
            </a:r>
            <a:r>
              <a:rPr lang="en-US" sz="2400" i="1" dirty="0" smtClean="0"/>
              <a:t>and/or elevated </a:t>
            </a:r>
            <a:r>
              <a:rPr lang="en-US" sz="2400" i="1" dirty="0" err="1" smtClean="0"/>
              <a:t>intracardiac</a:t>
            </a:r>
            <a:r>
              <a:rPr lang="en-US" sz="2400" i="1" dirty="0" smtClean="0"/>
              <a:t> pressures at rest or during stress”</a:t>
            </a:r>
            <a:endParaRPr lang="en-US" sz="24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heart failure (HF)?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73512" y="5484148"/>
            <a:ext cx="7772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2016 ESC Guidelines for the diagnosis and treatment of acute and chronic heart failure. European Heart Journal (2016) 37, 2129–2200</a:t>
            </a:r>
          </a:p>
        </p:txBody>
      </p:sp>
      <p:pic>
        <p:nvPicPr>
          <p:cNvPr id="2050" name="Picture 2" descr="http://i.huffpost.com/gen/3908702/images/n-HEART-FAILURE-628x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4"/>
            <a:ext cx="1805236" cy="90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4525962"/>
          </a:xfrm>
        </p:spPr>
        <p:txBody>
          <a:bodyPr/>
          <a:lstStyle/>
          <a:p>
            <a:r>
              <a:rPr lang="en-US" sz="2400" dirty="0" smtClean="0"/>
              <a:t>HF with reduced EF (</a:t>
            </a:r>
            <a:r>
              <a:rPr lang="en-US" sz="2400" dirty="0" err="1" smtClean="0"/>
              <a:t>HFrEF</a:t>
            </a:r>
            <a:r>
              <a:rPr lang="en-US" sz="2400" dirty="0" smtClean="0"/>
              <a:t>) – LV systolic impairment, EF&lt;40%</a:t>
            </a:r>
          </a:p>
          <a:p>
            <a:endParaRPr lang="en-US" sz="800" dirty="0" smtClean="0"/>
          </a:p>
          <a:p>
            <a:r>
              <a:rPr lang="en-US" sz="2400" dirty="0" smtClean="0"/>
              <a:t>HF with preserved EF (</a:t>
            </a:r>
            <a:r>
              <a:rPr lang="en-US" sz="2400" dirty="0" err="1" smtClean="0"/>
              <a:t>HFpEF</a:t>
            </a:r>
            <a:r>
              <a:rPr lang="en-US" sz="2400" dirty="0" smtClean="0"/>
              <a:t>) – EF≥50% (diastolic HF)</a:t>
            </a:r>
          </a:p>
          <a:p>
            <a:endParaRPr lang="en-US" sz="800" dirty="0" smtClean="0"/>
          </a:p>
          <a:p>
            <a:r>
              <a:rPr lang="en-US" sz="2400" dirty="0" smtClean="0"/>
              <a:t>HF with mid-range EF (</a:t>
            </a:r>
            <a:r>
              <a:rPr lang="en-US" sz="2400" dirty="0" err="1" smtClean="0"/>
              <a:t>HFmrEF</a:t>
            </a:r>
            <a:r>
              <a:rPr lang="en-US" sz="2400" dirty="0" smtClean="0"/>
              <a:t>) – EF 40-50%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Terminology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18395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1600" y="5638800"/>
            <a:ext cx="7772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4"/>
                </a:solidFill>
              </a:rPr>
              <a:t>2016 ESC Guidelines for the diagnosis and treatment of acute and chronic heart failure. European Heart Journal (2016) 37, 2129–2200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4189" y="1052736"/>
            <a:ext cx="8229600" cy="5486400"/>
          </a:xfrm>
        </p:spPr>
        <p:txBody>
          <a:bodyPr/>
          <a:lstStyle/>
          <a:p>
            <a:r>
              <a:rPr lang="en-US" sz="2000" dirty="0" smtClean="0"/>
              <a:t>A member of a family of four human </a:t>
            </a:r>
            <a:r>
              <a:rPr lang="en-US" sz="2000" dirty="0" err="1" smtClean="0"/>
              <a:t>natriuretic</a:t>
            </a:r>
            <a:r>
              <a:rPr lang="en-US" sz="2000" dirty="0" smtClean="0"/>
              <a:t> peptides that share a common 17-peptide ring structure (ANP, CNP, DNP)</a:t>
            </a:r>
          </a:p>
          <a:p>
            <a:endParaRPr lang="en-US" sz="800" dirty="0" smtClean="0"/>
          </a:p>
          <a:p>
            <a:r>
              <a:rPr lang="en-US" sz="2000" dirty="0" smtClean="0"/>
              <a:t>Stored as </a:t>
            </a:r>
            <a:r>
              <a:rPr lang="en-US" sz="2000" dirty="0" err="1" smtClean="0"/>
              <a:t>proBNP</a:t>
            </a:r>
            <a:r>
              <a:rPr lang="en-US" sz="2000" dirty="0" smtClean="0"/>
              <a:t> in the ventricles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000" dirty="0" smtClean="0"/>
              <a:t>When </a:t>
            </a:r>
            <a:r>
              <a:rPr lang="en-US" sz="2000" dirty="0" err="1" smtClean="0"/>
              <a:t>proBNP</a:t>
            </a:r>
            <a:r>
              <a:rPr lang="en-US" sz="2000" dirty="0" smtClean="0"/>
              <a:t> is secreted - cleaved to the biologically inert N-terminal fragment (NT-</a:t>
            </a:r>
            <a:r>
              <a:rPr lang="en-US" sz="2000" dirty="0" err="1" smtClean="0"/>
              <a:t>proBNP</a:t>
            </a:r>
            <a:r>
              <a:rPr lang="en-US" sz="2000" dirty="0" smtClean="0"/>
              <a:t>) and the biologically active hormone BNP </a:t>
            </a:r>
          </a:p>
          <a:p>
            <a:endParaRPr lang="en-US" sz="800" dirty="0" smtClean="0"/>
          </a:p>
          <a:p>
            <a:r>
              <a:rPr lang="en-US" sz="2000" dirty="0" smtClean="0"/>
              <a:t>Multiple studies have shown correlation with BNP levels and increasing CHF symptoms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What is BNP?</a:t>
            </a:r>
            <a:endParaRPr lang="en-US" dirty="0"/>
          </a:p>
        </p:txBody>
      </p:sp>
      <p:pic>
        <p:nvPicPr>
          <p:cNvPr id="4100" name="Picture 4" descr="http://medind.nic.in/icd/t11/i8/IndianJEndocrMetab_2011_15_8_345_86978_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02" y="4293097"/>
            <a:ext cx="3917288" cy="27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0448" y="548680"/>
            <a:ext cx="8229600" cy="4954364"/>
          </a:xfrm>
        </p:spPr>
        <p:txBody>
          <a:bodyPr/>
          <a:lstStyle/>
          <a:p>
            <a:r>
              <a:rPr lang="en-US" sz="2400" dirty="0"/>
              <a:t>High ventricular filling pressures stimulate the release of ANP and BNP. Both peptides have diuretic, natriuretic, and antihypertensive effects, which they exert by inhibiting the renin-angiotensin-aldosterone system. They also have systemic and renal sympathetic activity</a:t>
            </a:r>
          </a:p>
          <a:p>
            <a:endParaRPr lang="en-GB" dirty="0"/>
          </a:p>
        </p:txBody>
      </p:sp>
      <p:pic>
        <p:nvPicPr>
          <p:cNvPr id="3076" name="Picture 4" descr="http://intranet.santa.lt/thesaurus/no_crawl/%C5%A0IRDIES%20NEPAKANKAMUMAS/%C5%A0N%20ir%20DIURETIKAI_failai/slide0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00988"/>
            <a:ext cx="4856088" cy="36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53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/>
          <a:lstStyle/>
          <a:p>
            <a:r>
              <a:rPr lang="en-US" sz="2000" dirty="0" smtClean="0"/>
              <a:t>Landmark Breathing Not Properly (BNP) study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 (n1596) showed that at an 80% cutoff level of certainty of CHF, clinical judgment had a sensitivity of 49% and specificity of 96%</a:t>
            </a:r>
          </a:p>
          <a:p>
            <a:endParaRPr lang="en-US" sz="800" dirty="0" smtClean="0"/>
          </a:p>
          <a:p>
            <a:r>
              <a:rPr lang="en-US" sz="2000" dirty="0" smtClean="0"/>
              <a:t>At 100 </a:t>
            </a:r>
            <a:r>
              <a:rPr lang="en-US" sz="2000" dirty="0" err="1" smtClean="0"/>
              <a:t>pg</a:t>
            </a:r>
            <a:r>
              <a:rPr lang="en-US" sz="2000" dirty="0" smtClean="0"/>
              <a:t>/mL, BNP had a sensitivity of 90% and specificity of 73% </a:t>
            </a:r>
          </a:p>
          <a:p>
            <a:endParaRPr lang="en-US" sz="800" dirty="0" smtClean="0"/>
          </a:p>
          <a:p>
            <a:r>
              <a:rPr lang="en-US" sz="2000" dirty="0" smtClean="0"/>
              <a:t>Adding BNP to clinical judgment would have enhanced diagnostic accuracy from 74% to 81%</a:t>
            </a:r>
          </a:p>
          <a:p>
            <a:endParaRPr lang="en-US" sz="2000" dirty="0" smtClean="0"/>
          </a:p>
          <a:p>
            <a:r>
              <a:rPr lang="en-US" sz="2000" dirty="0" smtClean="0"/>
              <a:t>BASEL study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(n452) compared routine care with addition of BNP; BNP use reduced the need for hospitalization and intensive care 75% </a:t>
            </a:r>
            <a:r>
              <a:rPr lang="en-US" sz="2000" dirty="0" err="1" smtClean="0"/>
              <a:t>vs</a:t>
            </a:r>
            <a:r>
              <a:rPr lang="en-US" sz="2000" dirty="0" smtClean="0"/>
              <a:t> 85% (P=0.008). The median time to discharge was 8 days in the BNP group and 11 days in the control group (P=0.001)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Why use BNP?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67200" y="6019800"/>
            <a:ext cx="47472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39639D"/>
                </a:solidFill>
              </a:rPr>
              <a:t>1. McCullough </a:t>
            </a:r>
            <a:r>
              <a:rPr lang="en-US" sz="1600" i="1" dirty="0" smtClean="0">
                <a:solidFill>
                  <a:srgbClr val="39639D"/>
                </a:solidFill>
              </a:rPr>
              <a:t>et al </a:t>
            </a:r>
            <a:r>
              <a:rPr lang="en-US" sz="1600" dirty="0" smtClean="0">
                <a:solidFill>
                  <a:srgbClr val="39639D"/>
                </a:solidFill>
              </a:rPr>
              <a:t>Circulation</a:t>
            </a:r>
            <a:r>
              <a:rPr lang="en-US" sz="1600" dirty="0" smtClean="0">
                <a:solidFill>
                  <a:schemeClr val="accent4"/>
                </a:solidFill>
              </a:rPr>
              <a:t>. 2002;106:416-422</a:t>
            </a:r>
            <a:endParaRPr lang="en-US" sz="1600" dirty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640080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39639D"/>
                </a:solidFill>
              </a:rPr>
              <a:t>2. Mueller et al NEJM 2004;350(7):647-54</a:t>
            </a:r>
            <a:endParaRPr lang="en-US" sz="1600" dirty="0">
              <a:solidFill>
                <a:srgbClr val="3963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6783</TotalTime>
  <Words>1961</Words>
  <Application>Microsoft Office PowerPoint</Application>
  <PresentationFormat>On-screen Show (4:3)</PresentationFormat>
  <Paragraphs>345</Paragraphs>
  <Slides>46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                   Pitfalls in the interpretation of Troponins and BNP </vt:lpstr>
      <vt:lpstr>Why and when to use Troponin and BNP?</vt:lpstr>
      <vt:lpstr>     The cynics view</vt:lpstr>
      <vt:lpstr>The clinical view</vt:lpstr>
      <vt:lpstr>What is heart failure (HF)?</vt:lpstr>
      <vt:lpstr>Terminology</vt:lpstr>
      <vt:lpstr>What is BNP?</vt:lpstr>
      <vt:lpstr>PowerPoint Presentation</vt:lpstr>
      <vt:lpstr>Why use BNP?</vt:lpstr>
      <vt:lpstr>What does NICE say?</vt:lpstr>
      <vt:lpstr>BNP in acute HF is now a NICE Quality Standard!</vt:lpstr>
      <vt:lpstr>So what is ‘raised’?</vt:lpstr>
      <vt:lpstr>But it’s not that straight-forward</vt:lpstr>
      <vt:lpstr>And BNP levels are lower in:</vt:lpstr>
      <vt:lpstr>So what should you do in patients with acute dyspnoea?</vt:lpstr>
      <vt:lpstr>Our initial experience of NT-proBNP</vt:lpstr>
      <vt:lpstr>Do you need to use BNP here?</vt:lpstr>
      <vt:lpstr>Or here?</vt:lpstr>
      <vt:lpstr>Maybe here?</vt:lpstr>
      <vt:lpstr>What about troponins?</vt:lpstr>
      <vt:lpstr>     What is Troponin</vt:lpstr>
      <vt:lpstr>The indications for checking Troponin</vt:lpstr>
      <vt:lpstr>Acute Coronary Syndrome</vt:lpstr>
      <vt:lpstr>Biochemical evaluation</vt:lpstr>
      <vt:lpstr>How does an ACS present?</vt:lpstr>
      <vt:lpstr>Clinical presentation of ACS</vt:lpstr>
      <vt:lpstr>What exactly is a Myocardial Infarction?</vt:lpstr>
      <vt:lpstr>And did you know that there are more than one type of MI?</vt:lpstr>
      <vt:lpstr>PowerPoint Presentation</vt:lpstr>
      <vt:lpstr>How do you manage a type 2 MI?</vt:lpstr>
      <vt:lpstr>Causes of an elevated Troponin</vt:lpstr>
      <vt:lpstr>PowerPoint Presentation</vt:lpstr>
      <vt:lpstr>   So......</vt:lpstr>
      <vt:lpstr>Use Troponins wisely!</vt:lpstr>
      <vt:lpstr>How it can go wrong</vt:lpstr>
      <vt:lpstr>PowerPoint Presentation</vt:lpstr>
      <vt:lpstr>PowerPoint Presentation</vt:lpstr>
      <vt:lpstr>Differential Diagnosis in EAU:</vt:lpstr>
      <vt:lpstr>What exactly is a Myocardial Infarction?</vt:lpstr>
      <vt:lpstr>What can cause a ‘collapse’ and raise the troponin?</vt:lpstr>
      <vt:lpstr>Progress</vt:lpstr>
      <vt:lpstr>PowerPoint Presentation</vt:lpstr>
      <vt:lpstr>Summary and learning points</vt:lpstr>
      <vt:lpstr>Summary and learning points</vt:lpstr>
      <vt:lpstr>This is not good medicine!</vt:lpstr>
      <vt:lpstr>  Think before you treat as an ACS or HF </vt:lpstr>
    </vt:vector>
  </TitlesOfParts>
  <Company>Siemens Healthcare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prescribing training</dc:title>
  <dc:creator>Your User Name</dc:creator>
  <cp:lastModifiedBy>IT</cp:lastModifiedBy>
  <cp:revision>172</cp:revision>
  <dcterms:created xsi:type="dcterms:W3CDTF">2016-11-27T16:39:39Z</dcterms:created>
  <dcterms:modified xsi:type="dcterms:W3CDTF">2016-12-23T15:55:26Z</dcterms:modified>
</cp:coreProperties>
</file>